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sldIdLst>
    <p:sldId id="256" r:id="rId2"/>
    <p:sldId id="276" r:id="rId3"/>
    <p:sldId id="294" r:id="rId4"/>
    <p:sldId id="280" r:id="rId5"/>
    <p:sldId id="268" r:id="rId6"/>
    <p:sldId id="297" r:id="rId7"/>
    <p:sldId id="278" r:id="rId8"/>
    <p:sldId id="305" r:id="rId9"/>
    <p:sldId id="317" r:id="rId10"/>
    <p:sldId id="296" r:id="rId11"/>
    <p:sldId id="319" r:id="rId12"/>
    <p:sldId id="313" r:id="rId13"/>
    <p:sldId id="321" r:id="rId14"/>
    <p:sldId id="271" r:id="rId15"/>
    <p:sldId id="279" r:id="rId16"/>
    <p:sldId id="285" r:id="rId17"/>
    <p:sldId id="315" r:id="rId18"/>
    <p:sldId id="288" r:id="rId19"/>
    <p:sldId id="295" r:id="rId20"/>
    <p:sldId id="26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979" autoAdjust="0"/>
    <p:restoredTop sz="94660"/>
  </p:normalViewPr>
  <p:slideViewPr>
    <p:cSldViewPr snapToGrid="0">
      <p:cViewPr varScale="1">
        <p:scale>
          <a:sx n="53" d="100"/>
          <a:sy n="53" d="100"/>
        </p:scale>
        <p:origin x="184" y="14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6/4/21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20145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6/4/21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6026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6/4/21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0192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6/4/21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083850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6/4/21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46655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CBC1C18-307B-4F68-A007-B5B542270E8D}" type="datetimeFigureOut">
              <a:rPr lang="en-US" smtClean="0"/>
              <a:t>6/4/21</a:t>
            </a:fld>
            <a:endParaRPr lang="en-US" dirty="0"/>
          </a:p>
        </p:txBody>
      </p:sp>
      <p:sp>
        <p:nvSpPr>
          <p:cNvPr id="4"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27265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CBC1C18-307B-4F68-A007-B5B542270E8D}" type="datetimeFigureOut">
              <a:rPr lang="en-US" smtClean="0"/>
              <a:t>6/4/21</a:t>
            </a:fld>
            <a:endParaRPr lang="en-US" dirty="0"/>
          </a:p>
        </p:txBody>
      </p:sp>
      <p:sp>
        <p:nvSpPr>
          <p:cNvPr id="4"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00208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6/4/21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22682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6/4/21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5743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Title Slide 1 DOM">
    <p:bg>
      <p:bgPr>
        <a:gradFill>
          <a:gsLst>
            <a:gs pos="40000">
              <a:schemeClr val="accent4"/>
            </a:gs>
            <a:gs pos="20000">
              <a:schemeClr val="accent5"/>
            </a:gs>
            <a:gs pos="0">
              <a:schemeClr val="accent6"/>
            </a:gs>
            <a:gs pos="80000">
              <a:schemeClr val="accent2"/>
            </a:gs>
            <a:gs pos="60000">
              <a:schemeClr val="accent3"/>
            </a:gs>
            <a:gs pos="100000">
              <a:schemeClr val="accent1"/>
            </a:gs>
          </a:gsLst>
          <a:lin ang="5400000" scaled="0"/>
        </a:gradFill>
        <a:effectLst/>
      </p:bgPr>
    </p:bg>
    <p:spTree>
      <p:nvGrpSpPr>
        <p:cNvPr id="1" name=""/>
        <p:cNvGrpSpPr/>
        <p:nvPr/>
      </p:nvGrpSpPr>
      <p:grpSpPr>
        <a:xfrm>
          <a:off x="0" y="0"/>
          <a:ext cx="0" cy="0"/>
          <a:chOff x="0" y="0"/>
          <a:chExt cx="0" cy="0"/>
        </a:xfrm>
      </p:grpSpPr>
      <p:sp>
        <p:nvSpPr>
          <p:cNvPr id="5" name="Text Placeholder 7"/>
          <p:cNvSpPr>
            <a:spLocks noGrp="1"/>
          </p:cNvSpPr>
          <p:nvPr>
            <p:ph type="body" sz="quarter" idx="10"/>
          </p:nvPr>
        </p:nvSpPr>
        <p:spPr>
          <a:xfrm>
            <a:off x="3948795" y="3463020"/>
            <a:ext cx="8243205" cy="2520950"/>
          </a:xfrm>
          <a:solidFill>
            <a:srgbClr val="D6D2C4"/>
          </a:solidFill>
          <a:ln>
            <a:noFill/>
          </a:ln>
        </p:spPr>
        <p:txBody>
          <a:bodyPr lIns="288000" tIns="288000" rIns="180000" bIns="180000"/>
          <a:lstStyle>
            <a:lvl1pPr marL="0" algn="l" fontAlgn="auto">
              <a:lnSpc>
                <a:spcPct val="100000"/>
              </a:lnSpc>
              <a:spcBef>
                <a:spcPts val="0"/>
              </a:spcBef>
              <a:spcAft>
                <a:spcPts val="0"/>
              </a:spcAft>
              <a:defRPr sz="2400" b="1" baseline="0"/>
            </a:lvl1pPr>
            <a:lvl2pPr marL="0" indent="0">
              <a:lnSpc>
                <a:spcPct val="100000"/>
              </a:lnSpc>
              <a:spcBef>
                <a:spcPts val="0"/>
              </a:spcBef>
              <a:spcAft>
                <a:spcPts val="0"/>
              </a:spcAft>
              <a:buNone/>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99806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ontent Slide ">
    <p:spTree>
      <p:nvGrpSpPr>
        <p:cNvPr id="1" name=""/>
        <p:cNvGrpSpPr/>
        <p:nvPr/>
      </p:nvGrpSpPr>
      <p:grpSpPr>
        <a:xfrm>
          <a:off x="0" y="0"/>
          <a:ext cx="0" cy="0"/>
          <a:chOff x="0" y="0"/>
          <a:chExt cx="0" cy="0"/>
        </a:xfrm>
      </p:grpSpPr>
      <p:sp>
        <p:nvSpPr>
          <p:cNvPr id="2" name="Title 1"/>
          <p:cNvSpPr>
            <a:spLocks noGrp="1"/>
          </p:cNvSpPr>
          <p:nvPr>
            <p:ph type="title"/>
          </p:nvPr>
        </p:nvSpPr>
        <p:spPr>
          <a:xfrm>
            <a:off x="624418" y="431800"/>
            <a:ext cx="10944191" cy="836960"/>
          </a:xfrm>
        </p:spPr>
        <p:txBody>
          <a:bodyPr/>
          <a:lstStyle>
            <a:lvl1pPr>
              <a:defRPr/>
            </a:lvl1pPr>
          </a:lstStyle>
          <a:p>
            <a:r>
              <a:rPr lang="en-US"/>
              <a:t>Click to edit Master title style</a:t>
            </a:r>
            <a:endParaRPr lang="en-AU" dirty="0"/>
          </a:p>
        </p:txBody>
      </p:sp>
      <p:sp>
        <p:nvSpPr>
          <p:cNvPr id="4" name="Text Placeholder 2"/>
          <p:cNvSpPr>
            <a:spLocks noGrp="1"/>
          </p:cNvSpPr>
          <p:nvPr>
            <p:ph type="body" idx="1"/>
          </p:nvPr>
        </p:nvSpPr>
        <p:spPr bwMode="auto">
          <a:xfrm>
            <a:off x="624418" y="1624996"/>
            <a:ext cx="1094419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59511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EA596D46-03CA-4744-AD2B-1028DA5A6CE0}" type="datetimeFigureOut">
              <a:rPr lang="en-US" smtClean="0"/>
              <a:pPr/>
              <a:t>6/4/21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BB6D6-C0C5-4AAD-AB30-2D1ECBD9DCF9}" type="slidenum">
              <a:rPr lang="en-US" smtClean="0"/>
              <a:pPr/>
              <a:t>‹#›</a:t>
            </a:fld>
            <a:endParaRPr lang="en-US"/>
          </a:p>
        </p:txBody>
      </p:sp>
    </p:spTree>
    <p:extLst>
      <p:ext uri="{BB962C8B-B14F-4D97-AF65-F5344CB8AC3E}">
        <p14:creationId xmlns:p14="http://schemas.microsoft.com/office/powerpoint/2010/main" val="27968666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ontent &amp; Image Slide">
    <p:spTree>
      <p:nvGrpSpPr>
        <p:cNvPr id="1" name=""/>
        <p:cNvGrpSpPr/>
        <p:nvPr/>
      </p:nvGrpSpPr>
      <p:grpSpPr>
        <a:xfrm>
          <a:off x="0" y="0"/>
          <a:ext cx="0" cy="0"/>
          <a:chOff x="0" y="0"/>
          <a:chExt cx="0" cy="0"/>
        </a:xfrm>
      </p:grpSpPr>
      <p:sp>
        <p:nvSpPr>
          <p:cNvPr id="10" name="Title Placeholder 1"/>
          <p:cNvSpPr>
            <a:spLocks noGrp="1"/>
          </p:cNvSpPr>
          <p:nvPr>
            <p:ph type="title"/>
          </p:nvPr>
        </p:nvSpPr>
        <p:spPr bwMode="auto">
          <a:xfrm>
            <a:off x="624418" y="431800"/>
            <a:ext cx="10943167" cy="836960"/>
          </a:xfrm>
          <a:prstGeom prst="rect">
            <a:avLst/>
          </a:prstGeom>
          <a:noFill/>
          <a:ln>
            <a:noFill/>
          </a:ln>
        </p:spPr>
        <p:txBody>
          <a:bodyPr/>
          <a:lstStyle>
            <a:lvl1pPr>
              <a:defRPr/>
            </a:lvl1pPr>
          </a:lstStyle>
          <a:p>
            <a:pPr lvl="0"/>
            <a:r>
              <a:rPr lang="en-US"/>
              <a:t>Click to edit Master title style</a:t>
            </a:r>
            <a:endParaRPr lang="en-AU" dirty="0"/>
          </a:p>
        </p:txBody>
      </p:sp>
      <p:sp>
        <p:nvSpPr>
          <p:cNvPr id="6" name="Text Placeholder 2"/>
          <p:cNvSpPr>
            <a:spLocks noGrp="1"/>
          </p:cNvSpPr>
          <p:nvPr>
            <p:ph type="body" idx="1"/>
          </p:nvPr>
        </p:nvSpPr>
        <p:spPr bwMode="auto">
          <a:xfrm>
            <a:off x="624418" y="1624995"/>
            <a:ext cx="5375572" cy="4683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32192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58756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6/4/21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34990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6/4/21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7126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6/4/21</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12976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FAF3416-4057-4DAA-829D-4CA07428D088}" type="datetimeFigureOut">
              <a:rPr lang="en-US" smtClean="0"/>
              <a:t>6/4/21</a:t>
            </a:fld>
            <a:endParaRPr lang="en-US" dirty="0"/>
          </a:p>
        </p:txBody>
      </p:sp>
      <p:sp>
        <p:nvSpPr>
          <p:cNvPr id="5" name="Footer Placeholder 3"/>
          <p:cNvSpPr>
            <a:spLocks noGrp="1"/>
          </p:cNvSpPr>
          <p:nvPr>
            <p:ph type="ftr" sz="quarter" idx="11"/>
          </p:nvPr>
        </p:nvSpPr>
        <p:spPr/>
        <p:txBody>
          <a:bodyPr/>
          <a:lstStyle/>
          <a:p>
            <a:r>
              <a:rPr lang="en-US"/>
              <a:t>
              </a:t>
            </a:r>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60467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21D9284-D300-4297-87F7-E791DCC15DB1}" type="datetimeFigureOut">
              <a:rPr lang="en-US" smtClean="0"/>
              <a:t>6/4/21</a:t>
            </a:fld>
            <a:endParaRPr lang="en-US" dirty="0"/>
          </a:p>
        </p:txBody>
      </p:sp>
      <p:sp>
        <p:nvSpPr>
          <p:cNvPr id="5" name="Footer Placeholder 2"/>
          <p:cNvSpPr>
            <a:spLocks noGrp="1"/>
          </p:cNvSpPr>
          <p:nvPr>
            <p:ph type="ftr" sz="quarter" idx="11"/>
          </p:nvPr>
        </p:nvSpPr>
        <p:spPr/>
        <p:txBody>
          <a:bodyPr/>
          <a:lstStyle/>
          <a:p>
            <a:r>
              <a:rPr lang="en-US"/>
              <a:t>
              </a:t>
            </a:r>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98119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7D525BB-DA17-4BA0-B3C8-3AC3ABC827E6}" type="datetimeFigureOut">
              <a:rPr lang="en-US" smtClean="0"/>
              <a:t>6/4/21</a:t>
            </a:fld>
            <a:endParaRPr lang="en-US" dirty="0"/>
          </a:p>
        </p:txBody>
      </p:sp>
      <p:sp>
        <p:nvSpPr>
          <p:cNvPr id="5" name="Footer Placeholder 5"/>
          <p:cNvSpPr>
            <a:spLocks noGrp="1"/>
          </p:cNvSpPr>
          <p:nvPr>
            <p:ph type="ftr" sz="quarter" idx="11"/>
          </p:nvPr>
        </p:nvSpPr>
        <p:spPr/>
        <p:txBody>
          <a:bodyPr/>
          <a:lstStyle/>
          <a:p>
            <a:r>
              <a:rPr lang="en-US"/>
              <a:t>
              </a:t>
            </a:r>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4377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smtClean="0"/>
              <a:t>6/4/21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26557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CBC1C18-307B-4F68-A007-B5B542270E8D}" type="datetimeFigureOut">
              <a:rPr lang="en-US" smtClean="0"/>
              <a:t>6/4/21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17126803"/>
      </p:ext>
    </p:extLst>
  </p:cSld>
  <p:clrMap bg1="dk1" tx1="lt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hyperlink" Target="http://hdr.undp.org/sites/default/files/hdr2019.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hyperlink" Target="http://www.ophi.org.uk/multidimensional-poverty-index/" TargetMode="Externa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9.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www.wider.unu.edu/sites/default/files/Publications/Working-paper/PDF/wp2020-43.pdf" TargetMode="External"/><Relationship Id="rId2" Type="http://schemas.openxmlformats.org/officeDocument/2006/relationships/hyperlink" Target="http://www.cesr.org/downloads/CESR%20Briefing%20-%20Human%20Rights%20and%20Poverty%20-%20Draft%20December%202009.pdf" TargetMode="Externa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0.xml"/><Relationship Id="rId6" Type="http://schemas.openxmlformats.org/officeDocument/2006/relationships/image" Target="../media/image8.emf"/><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AU" dirty="0"/>
              <a:t>SWP2SWB – Social Work in an Unequal World</a:t>
            </a:r>
          </a:p>
          <a:p>
            <a:endParaRPr lang="en-AU" dirty="0"/>
          </a:p>
          <a:p>
            <a:r>
              <a:rPr lang="en-AU" dirty="0"/>
              <a:t>Lecture 8 – Global poverty and inequality</a:t>
            </a:r>
          </a:p>
          <a:p>
            <a:endParaRPr lang="en-AU" dirty="0"/>
          </a:p>
        </p:txBody>
      </p:sp>
    </p:spTree>
    <p:extLst>
      <p:ext uri="{BB962C8B-B14F-4D97-AF65-F5344CB8AC3E}">
        <p14:creationId xmlns:p14="http://schemas.microsoft.com/office/powerpoint/2010/main" val="1640912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97FC5-40A8-4A27-9B4B-3C45917D45A3}"/>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altLang="en-US" dirty="0">
                <a:solidFill>
                  <a:srgbClr val="FFFFFF"/>
                </a:solidFill>
              </a:rPr>
              <a:t>Global poverty…</a:t>
            </a:r>
            <a:endParaRPr lang="en-US" dirty="0">
              <a:solidFill>
                <a:srgbClr val="FFFFFF"/>
              </a:solidFill>
            </a:endParaRPr>
          </a:p>
        </p:txBody>
      </p:sp>
      <p:sp>
        <p:nvSpPr>
          <p:cNvPr id="3" name="Text Placeholder 2">
            <a:extLst>
              <a:ext uri="{FF2B5EF4-FFF2-40B4-BE49-F238E27FC236}">
                <a16:creationId xmlns:a16="http://schemas.microsoft.com/office/drawing/2014/main" id="{065FAFBE-A52A-451D-B734-9F3CAC8F8BA2}"/>
              </a:ext>
            </a:extLst>
          </p:cNvPr>
          <p:cNvSpPr>
            <a:spLocks noGrp="1"/>
          </p:cNvSpPr>
          <p:nvPr>
            <p:ph type="body" idx="1"/>
          </p:nvPr>
        </p:nvSpPr>
        <p:spPr>
          <a:xfrm>
            <a:off x="7118445" y="1117601"/>
            <a:ext cx="4264342" cy="5449454"/>
          </a:xfrm>
        </p:spPr>
        <p:txBody>
          <a:bodyPr vert="horz" lIns="91440" tIns="45720" rIns="91440" bIns="45720" rtlCol="0" anchor="ctr">
            <a:normAutofit fontScale="92500" lnSpcReduction="10000"/>
          </a:bodyPr>
          <a:lstStyle/>
          <a:p>
            <a:pPr marL="0"/>
            <a:r>
              <a:rPr lang="en-US" sz="1400" dirty="0">
                <a:solidFill>
                  <a:srgbClr val="FFFFFF"/>
                </a:solidFill>
              </a:rPr>
              <a:t>Despite previous falls in the ‘official’ incidence of extreme poverty globally, there are some important criticisms of the measure. Such criticisms relate to:</a:t>
            </a:r>
          </a:p>
          <a:p>
            <a:pPr marL="806450" lvl="2"/>
            <a:r>
              <a:rPr lang="en-US" sz="1400" dirty="0">
                <a:solidFill>
                  <a:srgbClr val="FFFFFF"/>
                </a:solidFill>
              </a:rPr>
              <a:t>Inadequacy of data collection methods and practices within countries</a:t>
            </a:r>
          </a:p>
          <a:p>
            <a:pPr marL="806450" lvl="2"/>
            <a:r>
              <a:rPr lang="en-US" sz="1400" dirty="0" err="1">
                <a:solidFill>
                  <a:srgbClr val="FFFFFF"/>
                </a:solidFill>
              </a:rPr>
              <a:t>Politicising</a:t>
            </a:r>
            <a:r>
              <a:rPr lang="en-US" sz="1400" dirty="0">
                <a:solidFill>
                  <a:srgbClr val="FFFFFF"/>
                </a:solidFill>
              </a:rPr>
              <a:t> of data and reporting</a:t>
            </a:r>
          </a:p>
          <a:p>
            <a:pPr marL="806450" lvl="2"/>
            <a:r>
              <a:rPr lang="en-US" sz="1400" dirty="0">
                <a:solidFill>
                  <a:srgbClr val="FFFFFF"/>
                </a:solidFill>
              </a:rPr>
              <a:t>Appropriateness of the $1.90 US extreme poverty line measure</a:t>
            </a:r>
          </a:p>
          <a:p>
            <a:pPr marL="0"/>
            <a:r>
              <a:rPr lang="en-US" sz="1400" dirty="0">
                <a:solidFill>
                  <a:srgbClr val="FFFFFF"/>
                </a:solidFill>
              </a:rPr>
              <a:t>Reflecting these criticisms, some suggest that the poverty line should be increased to more accurately reflect the extent and impact of global poverty – as indicated in the graphs here, doing so would significantly alter the picture regarding the extent of poverty around the world.</a:t>
            </a:r>
          </a:p>
          <a:p>
            <a:pPr marL="0"/>
            <a:r>
              <a:rPr lang="en-US" sz="1400" dirty="0">
                <a:solidFill>
                  <a:srgbClr val="FFFFFF"/>
                </a:solidFill>
              </a:rPr>
              <a:t>About a quarter of the global population is living below the </a:t>
            </a:r>
            <a:r>
              <a:rPr lang="en-US" sz="1400" dirty="0" err="1">
                <a:solidFill>
                  <a:srgbClr val="FFFFFF"/>
                </a:solidFill>
              </a:rPr>
              <a:t>US$3.20</a:t>
            </a:r>
            <a:r>
              <a:rPr lang="en-US" sz="1400" dirty="0">
                <a:solidFill>
                  <a:srgbClr val="FFFFFF"/>
                </a:solidFill>
              </a:rPr>
              <a:t> poverty line, and almost half is living below the </a:t>
            </a:r>
            <a:r>
              <a:rPr lang="en-US" sz="1400" dirty="0" err="1">
                <a:solidFill>
                  <a:srgbClr val="FFFFFF"/>
                </a:solidFill>
              </a:rPr>
              <a:t>US$5.50</a:t>
            </a:r>
            <a:r>
              <a:rPr lang="en-US" sz="1400" dirty="0">
                <a:solidFill>
                  <a:srgbClr val="FFFFFF"/>
                </a:solidFill>
              </a:rPr>
              <a:t> line, compared with less than a 10th living below </a:t>
            </a:r>
            <a:r>
              <a:rPr lang="en-US" sz="1400" dirty="0" err="1">
                <a:solidFill>
                  <a:srgbClr val="FFFFFF"/>
                </a:solidFill>
              </a:rPr>
              <a:t>US$1.90</a:t>
            </a:r>
            <a:r>
              <a:rPr lang="en-US" sz="1400" dirty="0">
                <a:solidFill>
                  <a:srgbClr val="FFFFFF"/>
                </a:solidFill>
              </a:rPr>
              <a:t>. These figures translate to 1.8 billion people and 3.3 billion people at the </a:t>
            </a:r>
            <a:r>
              <a:rPr lang="en-US" sz="1400" dirty="0" err="1">
                <a:solidFill>
                  <a:srgbClr val="FFFFFF"/>
                </a:solidFill>
              </a:rPr>
              <a:t>US$3.20</a:t>
            </a:r>
            <a:r>
              <a:rPr lang="en-US" sz="1400" dirty="0">
                <a:solidFill>
                  <a:srgbClr val="FFFFFF"/>
                </a:solidFill>
              </a:rPr>
              <a:t> and </a:t>
            </a:r>
            <a:r>
              <a:rPr lang="en-US" sz="1400" dirty="0" err="1">
                <a:solidFill>
                  <a:srgbClr val="FFFFFF"/>
                </a:solidFill>
              </a:rPr>
              <a:t>US$5.50</a:t>
            </a:r>
            <a:r>
              <a:rPr lang="en-US" sz="1400" dirty="0">
                <a:solidFill>
                  <a:srgbClr val="FFFFFF"/>
                </a:solidFill>
              </a:rPr>
              <a:t> poverty lines, respectively.</a:t>
            </a:r>
          </a:p>
          <a:p>
            <a:pPr marL="0"/>
            <a:r>
              <a:rPr lang="en-US" sz="1400" dirty="0">
                <a:solidFill>
                  <a:srgbClr val="FFFFFF"/>
                </a:solidFill>
              </a:rPr>
              <a:t>This highlights the significance of how poverty is defined and measured</a:t>
            </a:r>
          </a:p>
          <a:p>
            <a:endParaRPr lang="en-US" sz="1100" dirty="0">
              <a:solidFill>
                <a:srgbClr val="FFFFFF"/>
              </a:solidFill>
            </a:endParaRPr>
          </a:p>
        </p:txBody>
      </p:sp>
      <p:sp>
        <p:nvSpPr>
          <p:cNvPr id="7" name="TextBox 6">
            <a:extLst>
              <a:ext uri="{FF2B5EF4-FFF2-40B4-BE49-F238E27FC236}">
                <a16:creationId xmlns:a16="http://schemas.microsoft.com/office/drawing/2014/main" id="{10556EDC-5376-43D2-8BB3-A51EBD073C60}"/>
              </a:ext>
            </a:extLst>
          </p:cNvPr>
          <p:cNvSpPr txBox="1"/>
          <p:nvPr/>
        </p:nvSpPr>
        <p:spPr>
          <a:xfrm>
            <a:off x="185066" y="6227287"/>
            <a:ext cx="6779151" cy="408025"/>
          </a:xfrm>
          <a:prstGeom prst="rect">
            <a:avLst/>
          </a:prstGeom>
          <a:solidFill>
            <a:srgbClr val="000000">
              <a:alpha val="50000"/>
            </a:srgbClr>
          </a:solidFill>
          <a:ln>
            <a:noFill/>
          </a:ln>
        </p:spPr>
        <p:txBody>
          <a:bodyPr wrap="square" rtlCol="0">
            <a:noAutofit/>
          </a:bodyPr>
          <a:lstStyle/>
          <a:p>
            <a:pPr algn="ctr">
              <a:spcAft>
                <a:spcPts val="600"/>
              </a:spcAft>
            </a:pPr>
            <a:r>
              <a:rPr lang="en-AU" sz="1300">
                <a:solidFill>
                  <a:srgbClr val="FFFFFF"/>
                </a:solidFill>
              </a:rPr>
              <a:t>Source: </a:t>
            </a:r>
            <a:r>
              <a:rPr lang="en-AU" sz="1300" err="1">
                <a:solidFill>
                  <a:srgbClr val="FFFFFF"/>
                </a:solidFill>
              </a:rPr>
              <a:t>Worldbank</a:t>
            </a:r>
            <a:r>
              <a:rPr lang="en-AU" sz="1300">
                <a:solidFill>
                  <a:srgbClr val="FFFFFF"/>
                </a:solidFill>
              </a:rPr>
              <a:t>, 2020</a:t>
            </a:r>
          </a:p>
        </p:txBody>
      </p:sp>
      <p:pic>
        <p:nvPicPr>
          <p:cNvPr id="5" name="Picture 4" descr="Chart, line chart&#10;&#10;Description automatically generated">
            <a:extLst>
              <a:ext uri="{FF2B5EF4-FFF2-40B4-BE49-F238E27FC236}">
                <a16:creationId xmlns:a16="http://schemas.microsoft.com/office/drawing/2014/main" id="{F6858D97-14EA-46B2-9E79-2F097CF60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068" y="1782626"/>
            <a:ext cx="6779150" cy="4444661"/>
          </a:xfrm>
          <a:prstGeom prst="rect">
            <a:avLst/>
          </a:prstGeom>
        </p:spPr>
      </p:pic>
    </p:spTree>
    <p:extLst>
      <p:ext uri="{BB962C8B-B14F-4D97-AF65-F5344CB8AC3E}">
        <p14:creationId xmlns:p14="http://schemas.microsoft.com/office/powerpoint/2010/main" val="398769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DE6ED-E8E8-458F-897B-D4F5911B727F}"/>
              </a:ext>
            </a:extLst>
          </p:cNvPr>
          <p:cNvSpPr>
            <a:spLocks noGrp="1"/>
          </p:cNvSpPr>
          <p:nvPr>
            <p:ph type="title"/>
          </p:nvPr>
        </p:nvSpPr>
        <p:spPr>
          <a:xfrm>
            <a:off x="328854" y="327128"/>
            <a:ext cx="4021473" cy="836960"/>
          </a:xfrm>
        </p:spPr>
        <p:txBody>
          <a:bodyPr>
            <a:normAutofit fontScale="90000"/>
          </a:bodyPr>
          <a:lstStyle/>
          <a:p>
            <a:r>
              <a:rPr lang="en-AU" dirty="0"/>
              <a:t>Poverty rates in different regions</a:t>
            </a:r>
          </a:p>
        </p:txBody>
      </p:sp>
      <p:sp>
        <p:nvSpPr>
          <p:cNvPr id="3" name="Text Placeholder 2">
            <a:extLst>
              <a:ext uri="{FF2B5EF4-FFF2-40B4-BE49-F238E27FC236}">
                <a16:creationId xmlns:a16="http://schemas.microsoft.com/office/drawing/2014/main" id="{412004FD-3E87-49CB-819D-51BE04892719}"/>
              </a:ext>
            </a:extLst>
          </p:cNvPr>
          <p:cNvSpPr>
            <a:spLocks noGrp="1"/>
          </p:cNvSpPr>
          <p:nvPr>
            <p:ph type="body" idx="1"/>
          </p:nvPr>
        </p:nvSpPr>
        <p:spPr>
          <a:xfrm>
            <a:off x="403499" y="1670940"/>
            <a:ext cx="4280468" cy="4729246"/>
          </a:xfrm>
        </p:spPr>
        <p:txBody>
          <a:bodyPr>
            <a:normAutofit fontScale="92500" lnSpcReduction="10000"/>
          </a:bodyPr>
          <a:lstStyle/>
          <a:p>
            <a:r>
              <a:rPr lang="en-AU" dirty="0"/>
              <a:t>Figure 1.2 shows the proportion of the extreme poor in each region for the period 1990–2018. </a:t>
            </a:r>
          </a:p>
          <a:p>
            <a:r>
              <a:rPr lang="en-AU" dirty="0"/>
              <a:t>Issues of note:</a:t>
            </a:r>
          </a:p>
          <a:p>
            <a:r>
              <a:rPr lang="en-AU" dirty="0"/>
              <a:t>It underscores the concerns for Sub-Saharan Africa, which also experienced a slower reduction in poverty than are other regions</a:t>
            </a:r>
          </a:p>
          <a:p>
            <a:r>
              <a:rPr lang="en-AU" dirty="0"/>
              <a:t>The Middle East and North Africa has recently seen its extreme poverty rate rise, from 2.3 percent in 2013 to 3.8 percent in 2015; it then almost doubled to 7.2 percent in 2018</a:t>
            </a:r>
          </a:p>
          <a:p>
            <a:endParaRPr lang="en-AU" dirty="0"/>
          </a:p>
        </p:txBody>
      </p:sp>
      <p:pic>
        <p:nvPicPr>
          <p:cNvPr id="4" name="Picture 3" descr="Chart, line chart&#10;&#10;Description automatically generated">
            <a:extLst>
              <a:ext uri="{FF2B5EF4-FFF2-40B4-BE49-F238E27FC236}">
                <a16:creationId xmlns:a16="http://schemas.microsoft.com/office/drawing/2014/main" id="{0DAC0729-44BC-42D4-B147-5918323419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9788" y="107948"/>
            <a:ext cx="6245668" cy="3125985"/>
          </a:xfrm>
          <a:prstGeom prst="rect">
            <a:avLst/>
          </a:prstGeom>
        </p:spPr>
      </p:pic>
      <p:sp>
        <p:nvSpPr>
          <p:cNvPr id="6" name="TextBox 5">
            <a:extLst>
              <a:ext uri="{FF2B5EF4-FFF2-40B4-BE49-F238E27FC236}">
                <a16:creationId xmlns:a16="http://schemas.microsoft.com/office/drawing/2014/main" id="{C87C93FF-8690-4C42-9F9C-D6B8957A9E10}"/>
              </a:ext>
            </a:extLst>
          </p:cNvPr>
          <p:cNvSpPr txBox="1"/>
          <p:nvPr/>
        </p:nvSpPr>
        <p:spPr>
          <a:xfrm>
            <a:off x="6354618" y="5652655"/>
            <a:ext cx="5015346" cy="369332"/>
          </a:xfrm>
          <a:prstGeom prst="rect">
            <a:avLst/>
          </a:prstGeom>
          <a:noFill/>
        </p:spPr>
        <p:txBody>
          <a:bodyPr wrap="square" rtlCol="0">
            <a:spAutoFit/>
          </a:bodyPr>
          <a:lstStyle/>
          <a:p>
            <a:r>
              <a:rPr lang="en-AU" dirty="0"/>
              <a:t>Source: </a:t>
            </a:r>
            <a:r>
              <a:rPr lang="en-AU" dirty="0" err="1"/>
              <a:t>Worldbank</a:t>
            </a:r>
            <a:r>
              <a:rPr lang="en-AU" dirty="0"/>
              <a:t>, 2020</a:t>
            </a:r>
          </a:p>
        </p:txBody>
      </p:sp>
      <p:pic>
        <p:nvPicPr>
          <p:cNvPr id="8" name="Picture 7" descr="Chart, histogram&#10;&#10;Description automatically generated">
            <a:extLst>
              <a:ext uri="{FF2B5EF4-FFF2-40B4-BE49-F238E27FC236}">
                <a16:creationId xmlns:a16="http://schemas.microsoft.com/office/drawing/2014/main" id="{3EBD4EFC-BC00-44FF-93CB-512D2C91F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9788" y="3233934"/>
            <a:ext cx="6264138" cy="2930918"/>
          </a:xfrm>
          <a:prstGeom prst="rect">
            <a:avLst/>
          </a:prstGeom>
        </p:spPr>
      </p:pic>
      <p:sp>
        <p:nvSpPr>
          <p:cNvPr id="9" name="TextBox 8">
            <a:extLst>
              <a:ext uri="{FF2B5EF4-FFF2-40B4-BE49-F238E27FC236}">
                <a16:creationId xmlns:a16="http://schemas.microsoft.com/office/drawing/2014/main" id="{EB8D35FE-2F74-4698-84F3-955390DFCB1E}"/>
              </a:ext>
            </a:extLst>
          </p:cNvPr>
          <p:cNvSpPr txBox="1"/>
          <p:nvPr/>
        </p:nvSpPr>
        <p:spPr>
          <a:xfrm>
            <a:off x="5200073" y="6164851"/>
            <a:ext cx="5518726" cy="338554"/>
          </a:xfrm>
          <a:prstGeom prst="rect">
            <a:avLst/>
          </a:prstGeom>
          <a:noFill/>
        </p:spPr>
        <p:txBody>
          <a:bodyPr wrap="square" rtlCol="0">
            <a:spAutoFit/>
          </a:bodyPr>
          <a:lstStyle/>
          <a:p>
            <a:r>
              <a:rPr lang="en-AU" sz="1600" dirty="0"/>
              <a:t>Source: </a:t>
            </a:r>
            <a:r>
              <a:rPr lang="en-AU" sz="1600" dirty="0" err="1"/>
              <a:t>Worldbank</a:t>
            </a:r>
            <a:r>
              <a:rPr lang="en-AU" sz="1600" dirty="0"/>
              <a:t>, 2020</a:t>
            </a:r>
          </a:p>
        </p:txBody>
      </p:sp>
    </p:spTree>
    <p:extLst>
      <p:ext uri="{BB962C8B-B14F-4D97-AF65-F5344CB8AC3E}">
        <p14:creationId xmlns:p14="http://schemas.microsoft.com/office/powerpoint/2010/main" val="4114981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551C5-EFF5-497A-9AFA-849BAAB65C00}"/>
              </a:ext>
            </a:extLst>
          </p:cNvPr>
          <p:cNvSpPr>
            <a:spLocks noGrp="1"/>
          </p:cNvSpPr>
          <p:nvPr>
            <p:ph type="title"/>
          </p:nvPr>
        </p:nvSpPr>
        <p:spPr>
          <a:xfrm>
            <a:off x="534966" y="431800"/>
            <a:ext cx="10944191" cy="836960"/>
          </a:xfrm>
        </p:spPr>
        <p:txBody>
          <a:bodyPr/>
          <a:lstStyle/>
          <a:p>
            <a:r>
              <a:rPr lang="en-AU" sz="3200" dirty="0"/>
              <a:t>In 2019, progress against extreme poverty continued but was slowing…</a:t>
            </a:r>
          </a:p>
        </p:txBody>
      </p:sp>
      <p:sp>
        <p:nvSpPr>
          <p:cNvPr id="3" name="Text Placeholder 2">
            <a:extLst>
              <a:ext uri="{FF2B5EF4-FFF2-40B4-BE49-F238E27FC236}">
                <a16:creationId xmlns:a16="http://schemas.microsoft.com/office/drawing/2014/main" id="{C974B852-4CA8-4EA0-B889-ECBEFE4303B0}"/>
              </a:ext>
            </a:extLst>
          </p:cNvPr>
          <p:cNvSpPr>
            <a:spLocks noGrp="1"/>
          </p:cNvSpPr>
          <p:nvPr>
            <p:ph type="body" idx="1"/>
          </p:nvPr>
        </p:nvSpPr>
        <p:spPr>
          <a:xfrm>
            <a:off x="624418" y="1268760"/>
            <a:ext cx="10944191" cy="4882199"/>
          </a:xfrm>
        </p:spPr>
        <p:txBody>
          <a:bodyPr/>
          <a:lstStyle/>
          <a:p>
            <a:endParaRPr lang="en-US"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p:txBody>
      </p:sp>
      <p:pic>
        <p:nvPicPr>
          <p:cNvPr id="5" name="Picture 4" descr="A close up of a map&#10;&#10;Description automatically generated">
            <a:extLst>
              <a:ext uri="{FF2B5EF4-FFF2-40B4-BE49-F238E27FC236}">
                <a16:creationId xmlns:a16="http://schemas.microsoft.com/office/drawing/2014/main" id="{9E7D0898-E15F-4B92-8189-89D8C1C9C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966" y="1958110"/>
            <a:ext cx="5734850" cy="4277674"/>
          </a:xfrm>
          <a:prstGeom prst="rect">
            <a:avLst/>
          </a:prstGeom>
        </p:spPr>
      </p:pic>
      <p:sp>
        <p:nvSpPr>
          <p:cNvPr id="6" name="TextBox 5">
            <a:extLst>
              <a:ext uri="{FF2B5EF4-FFF2-40B4-BE49-F238E27FC236}">
                <a16:creationId xmlns:a16="http://schemas.microsoft.com/office/drawing/2014/main" id="{F1C8FDAB-C6E8-46E8-BA7A-993AAAE4966E}"/>
              </a:ext>
            </a:extLst>
          </p:cNvPr>
          <p:cNvSpPr txBox="1"/>
          <p:nvPr/>
        </p:nvSpPr>
        <p:spPr>
          <a:xfrm>
            <a:off x="1088362" y="5022730"/>
            <a:ext cx="5269880" cy="800219"/>
          </a:xfrm>
          <a:prstGeom prst="rect">
            <a:avLst/>
          </a:prstGeom>
          <a:noFill/>
        </p:spPr>
        <p:txBody>
          <a:bodyPr wrap="square" rtlCol="0">
            <a:spAutoFit/>
          </a:bodyPr>
          <a:lstStyle/>
          <a:p>
            <a:r>
              <a:rPr lang="en-AU" sz="1400" dirty="0"/>
              <a:t>Source: UN, </a:t>
            </a:r>
            <a:r>
              <a:rPr lang="en-AU" sz="1400" i="1" dirty="0"/>
              <a:t>Sustainable Development Goals Report</a:t>
            </a:r>
            <a:r>
              <a:rPr lang="en-AU" sz="1400" dirty="0"/>
              <a:t>, 2019</a:t>
            </a:r>
          </a:p>
          <a:p>
            <a:r>
              <a:rPr lang="en-AU" sz="1400" dirty="0"/>
              <a:t>https://</a:t>
            </a:r>
            <a:r>
              <a:rPr lang="en-AU" sz="1400" dirty="0" err="1"/>
              <a:t>unstats.un.org</a:t>
            </a:r>
            <a:r>
              <a:rPr lang="en-AU" sz="1400" dirty="0"/>
              <a:t>/</a:t>
            </a:r>
            <a:r>
              <a:rPr lang="en-AU" sz="1400" dirty="0" err="1"/>
              <a:t>sdgs</a:t>
            </a:r>
            <a:r>
              <a:rPr lang="en-AU" sz="1400" dirty="0"/>
              <a:t>/report/2019/goal-01/</a:t>
            </a:r>
          </a:p>
          <a:p>
            <a:endParaRPr lang="en-AU" dirty="0"/>
          </a:p>
        </p:txBody>
      </p:sp>
      <p:sp>
        <p:nvSpPr>
          <p:cNvPr id="8" name="TextBox 7">
            <a:extLst>
              <a:ext uri="{FF2B5EF4-FFF2-40B4-BE49-F238E27FC236}">
                <a16:creationId xmlns:a16="http://schemas.microsoft.com/office/drawing/2014/main" id="{F06A3217-9460-46C7-ABEA-16D986D3B843}"/>
              </a:ext>
            </a:extLst>
          </p:cNvPr>
          <p:cNvSpPr txBox="1"/>
          <p:nvPr/>
        </p:nvSpPr>
        <p:spPr>
          <a:xfrm>
            <a:off x="6694113" y="1592536"/>
            <a:ext cx="4361773" cy="4955203"/>
          </a:xfrm>
          <a:prstGeom prst="rect">
            <a:avLst/>
          </a:prstGeom>
          <a:noFill/>
        </p:spPr>
        <p:txBody>
          <a:bodyPr wrap="square" rtlCol="0">
            <a:spAutoFit/>
          </a:bodyPr>
          <a:lstStyle/>
          <a:p>
            <a:pPr marL="285750" indent="-285750">
              <a:buFont typeface="Arial" panose="020B0604020202020204" pitchFamily="34" charset="0"/>
              <a:buChar char="•"/>
            </a:pPr>
            <a:r>
              <a:rPr lang="en-US" sz="1600" dirty="0"/>
              <a:t>In</a:t>
            </a:r>
            <a:r>
              <a:rPr lang="en-AU" sz="1600" dirty="0"/>
              <a:t> 2019 the UN reported that while the decline of extreme poverty continued, the world was not on track to achieving the target of ending poverty by 2030.</a:t>
            </a:r>
          </a:p>
          <a:p>
            <a:endParaRPr lang="en-AU" sz="1600" dirty="0"/>
          </a:p>
          <a:p>
            <a:pPr marL="285750" indent="-285750">
              <a:buFont typeface="Arial" panose="020B0604020202020204" pitchFamily="34" charset="0"/>
              <a:buChar char="•"/>
            </a:pPr>
            <a:r>
              <a:rPr lang="en-AU" sz="1600" dirty="0"/>
              <a:t>Key issues underpinning this trend include substandard working conditions, inadequate social protections systems, and climate change. </a:t>
            </a:r>
          </a:p>
          <a:p>
            <a:pPr marL="285750" indent="-285750">
              <a:buFont typeface="Arial" panose="020B0604020202020204" pitchFamily="34" charset="0"/>
              <a:buChar char="•"/>
            </a:pPr>
            <a:endParaRPr lang="en-AU" sz="1600" dirty="0"/>
          </a:p>
          <a:p>
            <a:pPr marL="285750" indent="-285750">
              <a:buFont typeface="Arial" panose="020B0604020202020204" pitchFamily="34" charset="0"/>
              <a:buChar char="•"/>
            </a:pPr>
            <a:r>
              <a:rPr lang="en-AU" sz="1600" dirty="0"/>
              <a:t>The UN (2019) argued that effective social protection schemes and policies, along with government spending on key services, can help those left behind get back on their feet and find a way out of poverty.</a:t>
            </a:r>
            <a:r>
              <a:rPr lang="en-US" sz="1600" dirty="0"/>
              <a:t> </a:t>
            </a:r>
          </a:p>
          <a:p>
            <a:pPr marL="285750" indent="-285750">
              <a:buFont typeface="Arial" panose="020B0604020202020204" pitchFamily="34" charset="0"/>
              <a:buChar char="•"/>
            </a:pPr>
            <a:endParaRPr lang="en-US" sz="1400" b="1" dirty="0"/>
          </a:p>
          <a:p>
            <a:r>
              <a:rPr lang="en-AU" sz="1400" dirty="0"/>
              <a:t>https://</a:t>
            </a:r>
            <a:r>
              <a:rPr lang="en-AU" sz="1400" dirty="0" err="1"/>
              <a:t>unstats.un.org</a:t>
            </a:r>
            <a:r>
              <a:rPr lang="en-AU" sz="1400" dirty="0"/>
              <a:t>/</a:t>
            </a:r>
            <a:r>
              <a:rPr lang="en-AU" sz="1400" dirty="0" err="1"/>
              <a:t>sdgs</a:t>
            </a:r>
            <a:r>
              <a:rPr lang="en-AU" sz="1400" dirty="0"/>
              <a:t>/report/2019/goal-01/</a:t>
            </a:r>
          </a:p>
        </p:txBody>
      </p:sp>
    </p:spTree>
    <p:extLst>
      <p:ext uri="{BB962C8B-B14F-4D97-AF65-F5344CB8AC3E}">
        <p14:creationId xmlns:p14="http://schemas.microsoft.com/office/powerpoint/2010/main" val="1949667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7CE33-3F59-4D12-B926-AE5800E1A33C}"/>
              </a:ext>
            </a:extLst>
          </p:cNvPr>
          <p:cNvSpPr>
            <a:spLocks noGrp="1"/>
          </p:cNvSpPr>
          <p:nvPr>
            <p:ph type="title"/>
          </p:nvPr>
        </p:nvSpPr>
        <p:spPr>
          <a:xfrm>
            <a:off x="291815" y="61572"/>
            <a:ext cx="10943167" cy="552804"/>
          </a:xfrm>
        </p:spPr>
        <p:txBody>
          <a:bodyPr>
            <a:normAutofit fontScale="90000"/>
          </a:bodyPr>
          <a:lstStyle/>
          <a:p>
            <a:r>
              <a:rPr lang="en-AU" sz="3600" dirty="0"/>
              <a:t>Impact of </a:t>
            </a:r>
            <a:r>
              <a:rPr lang="en-AU" sz="3600" dirty="0" err="1"/>
              <a:t>COVID</a:t>
            </a:r>
            <a:r>
              <a:rPr lang="en-AU" sz="3600" dirty="0"/>
              <a:t> on global poverty …</a:t>
            </a:r>
          </a:p>
        </p:txBody>
      </p:sp>
      <p:sp>
        <p:nvSpPr>
          <p:cNvPr id="3" name="Text Placeholder 2">
            <a:extLst>
              <a:ext uri="{FF2B5EF4-FFF2-40B4-BE49-F238E27FC236}">
                <a16:creationId xmlns:a16="http://schemas.microsoft.com/office/drawing/2014/main" id="{3EE21FFE-BBE1-4BFF-8787-B46CD5863B72}"/>
              </a:ext>
            </a:extLst>
          </p:cNvPr>
          <p:cNvSpPr>
            <a:spLocks noGrp="1"/>
          </p:cNvSpPr>
          <p:nvPr>
            <p:ph type="body" idx="1"/>
          </p:nvPr>
        </p:nvSpPr>
        <p:spPr>
          <a:xfrm>
            <a:off x="93306" y="592774"/>
            <a:ext cx="5439277" cy="6203654"/>
          </a:xfrm>
        </p:spPr>
        <p:txBody>
          <a:bodyPr>
            <a:noAutofit/>
          </a:bodyPr>
          <a:lstStyle/>
          <a:p>
            <a:r>
              <a:rPr lang="en-AU" sz="1050" dirty="0"/>
              <a:t>Poverty as measured by the international poverty line is expected to rise in 2020 for the first time since 1998 as indicated by the projections on Figure 0.3. The rise in poverty will depend on the degree of economic contraction (See </a:t>
            </a:r>
            <a:r>
              <a:rPr lang="en-AU" sz="1050" dirty="0" err="1"/>
              <a:t>Worldbank</a:t>
            </a:r>
            <a:r>
              <a:rPr lang="en-AU" sz="1050" dirty="0"/>
              <a:t> 2020, p. 5)</a:t>
            </a:r>
          </a:p>
          <a:p>
            <a:r>
              <a:rPr lang="en-US" sz="1050" dirty="0"/>
              <a:t>Research by the United Nations has produced estimates of the impact of </a:t>
            </a:r>
            <a:r>
              <a:rPr lang="en-US" sz="1050" dirty="0" err="1"/>
              <a:t>COVID</a:t>
            </a:r>
            <a:r>
              <a:rPr lang="en-US" sz="1050" dirty="0"/>
              <a:t> 19 on global poverty rates. They have found that “even a relatively small contraction in per capita income or consumption of 5 per cent as a result of the </a:t>
            </a:r>
            <a:r>
              <a:rPr lang="en-US" sz="1050" dirty="0" err="1"/>
              <a:t>COVID</a:t>
            </a:r>
            <a:r>
              <a:rPr lang="en-US" sz="1050" dirty="0"/>
              <a:t>-19 pandemic, could lead to an increase in the incidence of income-based poverty for the first time since 1990” (UN 2020, p. 4)</a:t>
            </a:r>
            <a:endParaRPr lang="en-AU" sz="1050" dirty="0"/>
          </a:p>
          <a:p>
            <a:r>
              <a:rPr lang="en-AU" sz="1050" dirty="0" err="1"/>
              <a:t>COVID</a:t>
            </a:r>
            <a:r>
              <a:rPr lang="en-AU" sz="1050" dirty="0"/>
              <a:t>-19 is expected to push some 100 million people into extreme poverty during 2020 alone.</a:t>
            </a:r>
          </a:p>
          <a:p>
            <a:r>
              <a:rPr lang="en-US" sz="1050" dirty="0"/>
              <a:t>Globally, this poses a challenge to the UN Sustainable Development Goal of ending poverty by 2030 because increases in the number of poor would be the first recorded since 1990 and they could represent a reversal of approximately a decade of progress in reducing poverty. </a:t>
            </a:r>
            <a:endParaRPr lang="en-AU" sz="1050" dirty="0"/>
          </a:p>
          <a:p>
            <a:r>
              <a:rPr lang="en-US" sz="1050" dirty="0"/>
              <a:t>Countries likely to be worst affected include those in Middle East and North Africa, South Asia, and Sub-Saharan Africa, either because of their relatively slow progress in reducing poverty over the last years or because of their already high poverty levels. </a:t>
            </a:r>
          </a:p>
          <a:p>
            <a:r>
              <a:rPr lang="en-AU" sz="1050" dirty="0"/>
              <a:t>The precarious access to financial resources facing developing countries that is taken for granted in many parts of the developing world has also been highlighted: </a:t>
            </a:r>
          </a:p>
          <a:p>
            <a:r>
              <a:rPr lang="en-AU" sz="1050" dirty="0"/>
              <a:t>“As horrific as this sounds, the situation in the advanced economies is likely to be much more benign than what developing countries are facing, not only in terms of the disease burden, but also in terms of the economic devastation they will face”.  </a:t>
            </a:r>
          </a:p>
          <a:p>
            <a:r>
              <a:rPr lang="en-AU" sz="1050" dirty="0"/>
              <a:t>https://</a:t>
            </a:r>
            <a:r>
              <a:rPr lang="en-AU" sz="1050" dirty="0" err="1"/>
              <a:t>www.weforum.org</a:t>
            </a:r>
            <a:r>
              <a:rPr lang="en-AU" sz="1050" dirty="0"/>
              <a:t>/agenda/2020/03/flattening-the-</a:t>
            </a:r>
            <a:r>
              <a:rPr lang="en-AU" sz="1050" dirty="0" err="1"/>
              <a:t>covid</a:t>
            </a:r>
            <a:r>
              <a:rPr lang="en-AU" sz="1050" dirty="0"/>
              <a:t>-19-curve-in-developing-countries</a:t>
            </a:r>
          </a:p>
          <a:p>
            <a:r>
              <a:rPr lang="en-AU" sz="1050" dirty="0"/>
              <a:t>In addition to </a:t>
            </a:r>
            <a:r>
              <a:rPr lang="en-AU" sz="1050" dirty="0" err="1"/>
              <a:t>COVID19</a:t>
            </a:r>
            <a:r>
              <a:rPr lang="en-AU" sz="1050" dirty="0"/>
              <a:t> and the associated global economic recession, armed conflict and climate change are identified as key causes of global poverty by the </a:t>
            </a:r>
            <a:r>
              <a:rPr lang="en-AU" sz="1050" dirty="0" err="1"/>
              <a:t>Worldbank</a:t>
            </a:r>
            <a:r>
              <a:rPr lang="en-AU" sz="1050" dirty="0"/>
              <a:t>.</a:t>
            </a:r>
          </a:p>
          <a:p>
            <a:endParaRPr lang="en-AU" sz="600" dirty="0"/>
          </a:p>
          <a:p>
            <a:endParaRPr lang="en-AU" sz="600" i="1" dirty="0"/>
          </a:p>
        </p:txBody>
      </p:sp>
      <p:pic>
        <p:nvPicPr>
          <p:cNvPr id="11" name="Picture 10" descr="Chart, line chart&#10;&#10;Description automatically generated">
            <a:extLst>
              <a:ext uri="{FF2B5EF4-FFF2-40B4-BE49-F238E27FC236}">
                <a16:creationId xmlns:a16="http://schemas.microsoft.com/office/drawing/2014/main" id="{A92EA42D-42A4-4D5F-8C15-2DF245BFCA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3418" y="942518"/>
            <a:ext cx="6548582" cy="2659098"/>
          </a:xfrm>
          <a:prstGeom prst="rect">
            <a:avLst/>
          </a:prstGeom>
        </p:spPr>
      </p:pic>
      <p:sp>
        <p:nvSpPr>
          <p:cNvPr id="12" name="TextBox 11">
            <a:extLst>
              <a:ext uri="{FF2B5EF4-FFF2-40B4-BE49-F238E27FC236}">
                <a16:creationId xmlns:a16="http://schemas.microsoft.com/office/drawing/2014/main" id="{D43F676E-DDE9-471D-A8CD-3D0E357EC58B}"/>
              </a:ext>
            </a:extLst>
          </p:cNvPr>
          <p:cNvSpPr txBox="1"/>
          <p:nvPr/>
        </p:nvSpPr>
        <p:spPr>
          <a:xfrm>
            <a:off x="6354618" y="5652655"/>
            <a:ext cx="5015346" cy="369332"/>
          </a:xfrm>
          <a:prstGeom prst="rect">
            <a:avLst/>
          </a:prstGeom>
          <a:noFill/>
        </p:spPr>
        <p:txBody>
          <a:bodyPr wrap="square" rtlCol="0">
            <a:spAutoFit/>
          </a:bodyPr>
          <a:lstStyle/>
          <a:p>
            <a:r>
              <a:rPr lang="en-AU" dirty="0"/>
              <a:t>Source: </a:t>
            </a:r>
            <a:r>
              <a:rPr lang="en-AU" dirty="0" err="1"/>
              <a:t>Worldbank</a:t>
            </a:r>
            <a:r>
              <a:rPr lang="en-AU" dirty="0"/>
              <a:t>, 2020</a:t>
            </a:r>
          </a:p>
        </p:txBody>
      </p:sp>
      <p:pic>
        <p:nvPicPr>
          <p:cNvPr id="16" name="Picture 15" descr="Timeline&#10;&#10;Description automatically generated">
            <a:extLst>
              <a:ext uri="{FF2B5EF4-FFF2-40B4-BE49-F238E27FC236}">
                <a16:creationId xmlns:a16="http://schemas.microsoft.com/office/drawing/2014/main" id="{1819C44F-420D-4442-B43F-1650C742B6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3416" y="3633983"/>
            <a:ext cx="6548583" cy="2940808"/>
          </a:xfrm>
          <a:prstGeom prst="rect">
            <a:avLst/>
          </a:prstGeom>
        </p:spPr>
      </p:pic>
      <p:sp>
        <p:nvSpPr>
          <p:cNvPr id="17" name="TextBox 16">
            <a:extLst>
              <a:ext uri="{FF2B5EF4-FFF2-40B4-BE49-F238E27FC236}">
                <a16:creationId xmlns:a16="http://schemas.microsoft.com/office/drawing/2014/main" id="{9C96D107-F4EA-4CC7-A2C5-0E092C6717EB}"/>
              </a:ext>
            </a:extLst>
          </p:cNvPr>
          <p:cNvSpPr txBox="1"/>
          <p:nvPr/>
        </p:nvSpPr>
        <p:spPr>
          <a:xfrm>
            <a:off x="5163127" y="6582384"/>
            <a:ext cx="4646027" cy="307777"/>
          </a:xfrm>
          <a:prstGeom prst="rect">
            <a:avLst/>
          </a:prstGeom>
          <a:noFill/>
        </p:spPr>
        <p:txBody>
          <a:bodyPr wrap="square" rtlCol="0">
            <a:spAutoFit/>
          </a:bodyPr>
          <a:lstStyle/>
          <a:p>
            <a:r>
              <a:rPr lang="en-AU" sz="1400" dirty="0"/>
              <a:t>Source: </a:t>
            </a:r>
            <a:r>
              <a:rPr lang="en-AU" sz="1400" dirty="0" err="1"/>
              <a:t>Worldbank</a:t>
            </a:r>
            <a:r>
              <a:rPr lang="en-AU" sz="1400" dirty="0"/>
              <a:t>, 2020</a:t>
            </a:r>
          </a:p>
        </p:txBody>
      </p:sp>
    </p:spTree>
    <p:extLst>
      <p:ext uri="{BB962C8B-B14F-4D97-AF65-F5344CB8AC3E}">
        <p14:creationId xmlns:p14="http://schemas.microsoft.com/office/powerpoint/2010/main" val="2738692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418" y="124715"/>
            <a:ext cx="9404723" cy="1400530"/>
          </a:xfrm>
        </p:spPr>
        <p:txBody>
          <a:bodyPr/>
          <a:lstStyle/>
          <a:p>
            <a:r>
              <a:rPr lang="en-AU" dirty="0"/>
              <a:t>UN Human Development Index (HDI)</a:t>
            </a:r>
          </a:p>
        </p:txBody>
      </p:sp>
      <p:sp>
        <p:nvSpPr>
          <p:cNvPr id="3" name="Content Placeholder 2"/>
          <p:cNvSpPr>
            <a:spLocks noGrp="1"/>
          </p:cNvSpPr>
          <p:nvPr>
            <p:ph idx="1"/>
          </p:nvPr>
        </p:nvSpPr>
        <p:spPr>
          <a:xfrm>
            <a:off x="624418" y="1525245"/>
            <a:ext cx="10943167" cy="4526578"/>
          </a:xfrm>
        </p:spPr>
        <p:txBody>
          <a:bodyPr>
            <a:normAutofit/>
          </a:bodyPr>
          <a:lstStyle/>
          <a:p>
            <a:pPr>
              <a:buFont typeface="Arial" panose="020B0604020202020204" pitchFamily="34" charset="0"/>
              <a:buChar char="•"/>
            </a:pPr>
            <a:r>
              <a:rPr lang="en-AU" dirty="0"/>
              <a:t>The UN HDI is an example of a new measures that recognises poverty is multidimensional and a core component of broader development (</a:t>
            </a:r>
            <a:r>
              <a:rPr lang="en-AU" dirty="0" err="1"/>
              <a:t>ie</a:t>
            </a:r>
            <a:r>
              <a:rPr lang="en-AU" dirty="0"/>
              <a:t> there is a relationship between poverty and development)</a:t>
            </a:r>
          </a:p>
          <a:p>
            <a:pPr>
              <a:buFont typeface="Arial" panose="020B0604020202020204" pitchFamily="34" charset="0"/>
              <a:buChar char="•"/>
            </a:pPr>
            <a:r>
              <a:rPr lang="en-AU" dirty="0"/>
              <a:t>It is a measure of a country’s development that attempts to move beyond a singular focus on economic growth to incorporate additional factors to determine how well a country and its citizens are progressing</a:t>
            </a:r>
          </a:p>
          <a:p>
            <a:pPr marL="355600" lvl="2" indent="-355600">
              <a:buFont typeface="Arial" panose="020B0604020202020204" pitchFamily="34" charset="0"/>
              <a:buChar char="•"/>
            </a:pPr>
            <a:r>
              <a:rPr lang="en-AU" dirty="0"/>
              <a:t>Progress against the HDI is detailed in the Human Development Report produced by the UNDP</a:t>
            </a:r>
          </a:p>
          <a:p>
            <a:pPr marL="773113" lvl="3" indent="-355600">
              <a:buFont typeface="Arial" panose="020B0604020202020204" pitchFamily="34" charset="0"/>
              <a:buChar char="•"/>
            </a:pPr>
            <a:r>
              <a:rPr lang="en-AU" dirty="0">
                <a:hlinkClick r:id="rId2"/>
              </a:rPr>
              <a:t>http://</a:t>
            </a:r>
            <a:r>
              <a:rPr lang="en-AU" dirty="0" err="1">
                <a:hlinkClick r:id="rId2"/>
              </a:rPr>
              <a:t>hdr.undp.org</a:t>
            </a:r>
            <a:r>
              <a:rPr lang="en-AU" dirty="0">
                <a:hlinkClick r:id="rId2"/>
              </a:rPr>
              <a:t>/sites/default/files/</a:t>
            </a:r>
            <a:r>
              <a:rPr lang="en-AU" dirty="0" err="1">
                <a:hlinkClick r:id="rId2"/>
              </a:rPr>
              <a:t>hdr2019.pdf</a:t>
            </a:r>
            <a:endParaRPr lang="en-AU" dirty="0"/>
          </a:p>
        </p:txBody>
      </p:sp>
      <p:pic>
        <p:nvPicPr>
          <p:cNvPr id="4" name="Picture 3"/>
          <p:cNvPicPr>
            <a:picLocks noChangeAspect="1"/>
          </p:cNvPicPr>
          <p:nvPr/>
        </p:nvPicPr>
        <p:blipFill>
          <a:blip r:embed="rId3"/>
          <a:stretch>
            <a:fillRect/>
          </a:stretch>
        </p:blipFill>
        <p:spPr>
          <a:xfrm>
            <a:off x="1119143" y="4379307"/>
            <a:ext cx="9953713" cy="2067651"/>
          </a:xfrm>
          <a:prstGeom prst="rect">
            <a:avLst/>
          </a:prstGeom>
        </p:spPr>
      </p:pic>
    </p:spTree>
    <p:extLst>
      <p:ext uri="{BB962C8B-B14F-4D97-AF65-F5344CB8AC3E}">
        <p14:creationId xmlns:p14="http://schemas.microsoft.com/office/powerpoint/2010/main" val="960288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418" y="431800"/>
            <a:ext cx="10943167" cy="580198"/>
          </a:xfrm>
        </p:spPr>
        <p:txBody>
          <a:bodyPr/>
          <a:lstStyle/>
          <a:p>
            <a:r>
              <a:rPr lang="en-AU" sz="4000" dirty="0"/>
              <a:t>Human development and multidimensional poverty</a:t>
            </a:r>
          </a:p>
        </p:txBody>
      </p:sp>
      <p:sp>
        <p:nvSpPr>
          <p:cNvPr id="3" name="Content Placeholder 2"/>
          <p:cNvSpPr>
            <a:spLocks noGrp="1"/>
          </p:cNvSpPr>
          <p:nvPr>
            <p:ph type="body" idx="1"/>
          </p:nvPr>
        </p:nvSpPr>
        <p:spPr>
          <a:xfrm>
            <a:off x="614355" y="1759740"/>
            <a:ext cx="5375572" cy="4823380"/>
          </a:xfrm>
        </p:spPr>
        <p:txBody>
          <a:bodyPr>
            <a:normAutofit fontScale="92500" lnSpcReduction="20000"/>
          </a:bodyPr>
          <a:lstStyle/>
          <a:p>
            <a:pPr>
              <a:buFont typeface="Arial" panose="020B0604020202020204" pitchFamily="34" charset="0"/>
              <a:buChar char="•"/>
            </a:pPr>
            <a:r>
              <a:rPr lang="en-AU" sz="1400" dirty="0"/>
              <a:t>Underlying the HDI is the concept of multidimensional poverty – that is, that poverty is about more than income and involves a range of deprivations and impacts. </a:t>
            </a:r>
          </a:p>
          <a:p>
            <a:pPr>
              <a:buFont typeface="Arial" panose="020B0604020202020204" pitchFamily="34" charset="0"/>
              <a:buChar char="•"/>
            </a:pPr>
            <a:r>
              <a:rPr lang="en-AU" sz="1400" dirty="0"/>
              <a:t>Although previously defined only in monetary terms, poverty is now understood to include the lived reality of people’s experiences and the multiple deprivations they face. </a:t>
            </a:r>
          </a:p>
          <a:p>
            <a:pPr>
              <a:buFont typeface="Arial" panose="020B0604020202020204" pitchFamily="34" charset="0"/>
              <a:buChar char="•"/>
            </a:pPr>
            <a:r>
              <a:rPr lang="en-AU" sz="1400" dirty="0"/>
              <a:t>Measured by a </a:t>
            </a:r>
            <a:r>
              <a:rPr lang="en-AU" sz="1400" b="1" dirty="0"/>
              <a:t>multidimensional poverty index </a:t>
            </a:r>
            <a:r>
              <a:rPr lang="en-AU" sz="1400" dirty="0"/>
              <a:t>(MPI) </a:t>
            </a:r>
          </a:p>
          <a:p>
            <a:pPr>
              <a:buFont typeface="Arial" panose="020B0604020202020204" pitchFamily="34" charset="0"/>
              <a:buChar char="•"/>
            </a:pPr>
            <a:r>
              <a:rPr lang="en-AU" sz="1400" dirty="0"/>
              <a:t>Based on the work of </a:t>
            </a:r>
            <a:r>
              <a:rPr lang="en-AU" sz="1400" b="1" dirty="0"/>
              <a:t>Amartya Sen </a:t>
            </a:r>
            <a:r>
              <a:rPr lang="en-AU" sz="1400" dirty="0"/>
              <a:t>which focussed on understanding poverty and development from the perspective of capabilities</a:t>
            </a:r>
          </a:p>
          <a:p>
            <a:pPr>
              <a:buFont typeface="Arial" panose="020B0604020202020204" pitchFamily="34" charset="0"/>
              <a:buChar char="•"/>
            </a:pPr>
            <a:r>
              <a:rPr lang="en-AU" sz="1400" dirty="0"/>
              <a:t>People need to be able to participate in decisions that effect them, but they also need basic </a:t>
            </a:r>
            <a:r>
              <a:rPr lang="en-AU" sz="1400" b="1" i="1" dirty="0"/>
              <a:t>capabilities</a:t>
            </a:r>
            <a:r>
              <a:rPr lang="en-AU" sz="1400" dirty="0"/>
              <a:t>, good health, good education in order to have the </a:t>
            </a:r>
            <a:r>
              <a:rPr lang="en-AU" sz="1400" b="1" i="1" dirty="0"/>
              <a:t>freedom</a:t>
            </a:r>
            <a:r>
              <a:rPr lang="en-AU" sz="1400" dirty="0"/>
              <a:t> to live the life they value and the ability to realise their </a:t>
            </a:r>
            <a:r>
              <a:rPr lang="en-AU" sz="1400" b="1" i="1" dirty="0"/>
              <a:t>potential</a:t>
            </a:r>
          </a:p>
          <a:p>
            <a:pPr>
              <a:buFont typeface="Arial" panose="020B0604020202020204" pitchFamily="34" charset="0"/>
              <a:buChar char="•"/>
            </a:pPr>
            <a:r>
              <a:rPr lang="en-AU" sz="1400" dirty="0"/>
              <a:t>Based on the idea that a free market economy, and a liberal democracy are the basis of a modern society, but that governments and global institutions must play a critical role through policies that moderate the operations of the economy (</a:t>
            </a:r>
            <a:r>
              <a:rPr lang="en-AU" sz="1400" dirty="0" err="1"/>
              <a:t>eg</a:t>
            </a:r>
            <a:r>
              <a:rPr lang="en-AU" sz="1400" dirty="0"/>
              <a:t> by addressing inequality, preventing crises, and redistributing resources) and by engaging in coordinated and systematic development efforts</a:t>
            </a:r>
          </a:p>
          <a:p>
            <a:pPr marL="0" indent="0"/>
            <a:r>
              <a:rPr lang="en-AU" sz="1200" dirty="0"/>
              <a:t>(see </a:t>
            </a:r>
            <a:r>
              <a:rPr lang="en-AU" sz="1200" dirty="0">
                <a:hlinkClick r:id="rId2"/>
              </a:rPr>
              <a:t>http://www.ophi.org.uk/multidimensional-poverty-index/</a:t>
            </a:r>
            <a:r>
              <a:rPr lang="en-AU" sz="1200" dirty="0"/>
              <a:t> </a:t>
            </a:r>
            <a:r>
              <a:rPr lang="en-AU" dirty="0"/>
              <a:t>)</a:t>
            </a:r>
          </a:p>
          <a:p>
            <a:pPr marL="0" indent="0"/>
            <a:endParaRPr lang="en-AU" dirty="0"/>
          </a:p>
          <a:p>
            <a:pPr marL="0" indent="0"/>
            <a:endParaRPr lang="en-AU" i="1" dirty="0"/>
          </a:p>
          <a:p>
            <a:pPr>
              <a:buFont typeface="Arial" panose="020B0604020202020204" pitchFamily="34" charset="0"/>
              <a:buChar char="•"/>
            </a:pPr>
            <a:endParaRPr lang="en-AU" dirty="0"/>
          </a:p>
        </p:txBody>
      </p:sp>
      <p:pic>
        <p:nvPicPr>
          <p:cNvPr id="4" name="Picture 3"/>
          <p:cNvPicPr>
            <a:picLocks noChangeAspect="1"/>
          </p:cNvPicPr>
          <p:nvPr/>
        </p:nvPicPr>
        <p:blipFill>
          <a:blip r:embed="rId3"/>
          <a:stretch>
            <a:fillRect/>
          </a:stretch>
        </p:blipFill>
        <p:spPr>
          <a:xfrm>
            <a:off x="6202075" y="1459344"/>
            <a:ext cx="5378451" cy="4714629"/>
          </a:xfrm>
          <a:prstGeom prst="rect">
            <a:avLst/>
          </a:prstGeom>
        </p:spPr>
      </p:pic>
      <p:sp>
        <p:nvSpPr>
          <p:cNvPr id="5" name="TextBox 4"/>
          <p:cNvSpPr txBox="1"/>
          <p:nvPr/>
        </p:nvSpPr>
        <p:spPr>
          <a:xfrm>
            <a:off x="7045566" y="5964708"/>
            <a:ext cx="3691467" cy="461665"/>
          </a:xfrm>
          <a:prstGeom prst="rect">
            <a:avLst/>
          </a:prstGeom>
          <a:noFill/>
        </p:spPr>
        <p:txBody>
          <a:bodyPr wrap="square" rtlCol="0">
            <a:spAutoFit/>
          </a:bodyPr>
          <a:lstStyle/>
          <a:p>
            <a:r>
              <a:rPr lang="en-AU" sz="1200" dirty="0"/>
              <a:t>Source: </a:t>
            </a:r>
            <a:r>
              <a:rPr lang="en-AU" sz="1200" dirty="0">
                <a:hlinkClick r:id="rId2"/>
              </a:rPr>
              <a:t>http://www.ophi.org.uk/multidimensional-poverty-index/</a:t>
            </a:r>
            <a:r>
              <a:rPr lang="en-AU" sz="1200" dirty="0"/>
              <a:t> </a:t>
            </a:r>
          </a:p>
        </p:txBody>
      </p:sp>
    </p:spTree>
    <p:extLst>
      <p:ext uri="{BB962C8B-B14F-4D97-AF65-F5344CB8AC3E}">
        <p14:creationId xmlns:p14="http://schemas.microsoft.com/office/powerpoint/2010/main" val="1786681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9974A-C844-4549-BC08-8A3177692E8F}"/>
              </a:ext>
            </a:extLst>
          </p:cNvPr>
          <p:cNvSpPr>
            <a:spLocks noGrp="1"/>
          </p:cNvSpPr>
          <p:nvPr>
            <p:ph type="title"/>
          </p:nvPr>
        </p:nvSpPr>
        <p:spPr/>
        <p:txBody>
          <a:bodyPr/>
          <a:lstStyle/>
          <a:p>
            <a:endParaRPr lang="en-AU"/>
          </a:p>
        </p:txBody>
      </p:sp>
      <p:sp>
        <p:nvSpPr>
          <p:cNvPr id="3" name="Text Placeholder 2">
            <a:extLst>
              <a:ext uri="{FF2B5EF4-FFF2-40B4-BE49-F238E27FC236}">
                <a16:creationId xmlns:a16="http://schemas.microsoft.com/office/drawing/2014/main" id="{9A8CC8E8-1768-417B-A98B-5720056C89A3}"/>
              </a:ext>
            </a:extLst>
          </p:cNvPr>
          <p:cNvSpPr>
            <a:spLocks noGrp="1"/>
          </p:cNvSpPr>
          <p:nvPr>
            <p:ph type="body" idx="1"/>
          </p:nvPr>
        </p:nvSpPr>
        <p:spPr/>
        <p:txBody>
          <a:bodyPr/>
          <a:lstStyle/>
          <a:p>
            <a:endParaRPr lang="en-AU" dirty="0"/>
          </a:p>
        </p:txBody>
      </p:sp>
      <p:pic>
        <p:nvPicPr>
          <p:cNvPr id="7" name="Picture 6" descr="Chart&#10;&#10;Description automatically generated">
            <a:extLst>
              <a:ext uri="{FF2B5EF4-FFF2-40B4-BE49-F238E27FC236}">
                <a16:creationId xmlns:a16="http://schemas.microsoft.com/office/drawing/2014/main" id="{96CF4AD1-FF1E-4B98-BD0C-868D56CE97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252" y="249382"/>
            <a:ext cx="11200428" cy="6176818"/>
          </a:xfrm>
          <a:prstGeom prst="rect">
            <a:avLst/>
          </a:prstGeom>
        </p:spPr>
      </p:pic>
    </p:spTree>
    <p:extLst>
      <p:ext uri="{BB962C8B-B14F-4D97-AF65-F5344CB8AC3E}">
        <p14:creationId xmlns:p14="http://schemas.microsoft.com/office/powerpoint/2010/main" val="3789386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F6E3A-5A79-4CB9-9C5F-9F403DBB149E}"/>
              </a:ext>
            </a:extLst>
          </p:cNvPr>
          <p:cNvSpPr>
            <a:spLocks noGrp="1"/>
          </p:cNvSpPr>
          <p:nvPr>
            <p:ph type="title"/>
          </p:nvPr>
        </p:nvSpPr>
        <p:spPr/>
        <p:txBody>
          <a:bodyPr/>
          <a:lstStyle/>
          <a:p>
            <a:endParaRPr lang="en-AU"/>
          </a:p>
        </p:txBody>
      </p:sp>
      <p:sp>
        <p:nvSpPr>
          <p:cNvPr id="3" name="Text Placeholder 2">
            <a:extLst>
              <a:ext uri="{FF2B5EF4-FFF2-40B4-BE49-F238E27FC236}">
                <a16:creationId xmlns:a16="http://schemas.microsoft.com/office/drawing/2014/main" id="{440EA629-C631-46A3-81FE-D604D23B8871}"/>
              </a:ext>
            </a:extLst>
          </p:cNvPr>
          <p:cNvSpPr>
            <a:spLocks noGrp="1"/>
          </p:cNvSpPr>
          <p:nvPr>
            <p:ph type="body" idx="1"/>
          </p:nvPr>
        </p:nvSpPr>
        <p:spPr/>
        <p:txBody>
          <a:bodyPr/>
          <a:lstStyle/>
          <a:p>
            <a:endParaRPr lang="en-AU"/>
          </a:p>
        </p:txBody>
      </p:sp>
      <p:pic>
        <p:nvPicPr>
          <p:cNvPr id="5" name="Picture 4" descr="Diagram, timeline&#10;&#10;Description automatically generated">
            <a:extLst>
              <a:ext uri="{FF2B5EF4-FFF2-40B4-BE49-F238E27FC236}">
                <a16:creationId xmlns:a16="http://schemas.microsoft.com/office/drawing/2014/main" id="{2B43701C-9FE8-4FE7-B066-5455F76B1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 y="223520"/>
            <a:ext cx="11323741" cy="6319520"/>
          </a:xfrm>
          <a:prstGeom prst="rect">
            <a:avLst/>
          </a:prstGeom>
        </p:spPr>
      </p:pic>
    </p:spTree>
    <p:extLst>
      <p:ext uri="{BB962C8B-B14F-4D97-AF65-F5344CB8AC3E}">
        <p14:creationId xmlns:p14="http://schemas.microsoft.com/office/powerpoint/2010/main" val="1435381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FB4F42BA-E7DA-4D4D-93FD-BD99AA33EBA6}"/>
              </a:ext>
            </a:extLst>
          </p:cNvPr>
          <p:cNvSpPr>
            <a:spLocks noGrp="1"/>
          </p:cNvSpPr>
          <p:nvPr>
            <p:ph type="title"/>
          </p:nvPr>
        </p:nvSpPr>
        <p:spPr>
          <a:xfrm>
            <a:off x="289249" y="452718"/>
            <a:ext cx="9761585" cy="1400530"/>
          </a:xfrm>
        </p:spPr>
        <p:txBody>
          <a:bodyPr anchor="ctr">
            <a:normAutofit fontScale="90000"/>
          </a:bodyPr>
          <a:lstStyle/>
          <a:p>
            <a:r>
              <a:rPr lang="en-AU" sz="4400" dirty="0">
                <a:solidFill>
                  <a:schemeClr val="tx1"/>
                </a:solidFill>
              </a:rPr>
              <a:t>Multidimensional poverty Index in</a:t>
            </a:r>
            <a:r>
              <a:rPr lang="en-AU" dirty="0">
                <a:solidFill>
                  <a:schemeClr val="tx1"/>
                </a:solidFill>
              </a:rPr>
              <a:t> 2020</a:t>
            </a:r>
          </a:p>
        </p:txBody>
      </p:sp>
      <p:sp>
        <p:nvSpPr>
          <p:cNvPr id="3" name="Content Placeholder 2">
            <a:extLst>
              <a:ext uri="{FF2B5EF4-FFF2-40B4-BE49-F238E27FC236}">
                <a16:creationId xmlns:a16="http://schemas.microsoft.com/office/drawing/2014/main" id="{5CEB9690-E7A0-4472-8920-E74078A78D12}"/>
              </a:ext>
            </a:extLst>
          </p:cNvPr>
          <p:cNvSpPr>
            <a:spLocks noGrp="1"/>
          </p:cNvSpPr>
          <p:nvPr>
            <p:ph idx="1"/>
          </p:nvPr>
        </p:nvSpPr>
        <p:spPr>
          <a:xfrm>
            <a:off x="457200" y="2588000"/>
            <a:ext cx="11374016" cy="4158034"/>
          </a:xfrm>
        </p:spPr>
        <p:txBody>
          <a:bodyPr>
            <a:normAutofit/>
          </a:bodyPr>
          <a:lstStyle/>
          <a:p>
            <a:pPr>
              <a:lnSpc>
                <a:spcPct val="90000"/>
              </a:lnSpc>
            </a:pPr>
            <a:r>
              <a:rPr lang="en-AU" sz="1400" dirty="0"/>
              <a:t>The 2020 report on the </a:t>
            </a:r>
            <a:r>
              <a:rPr lang="en-AU" sz="1400" dirty="0" err="1"/>
              <a:t>MPI</a:t>
            </a:r>
            <a:r>
              <a:rPr lang="en-AU" sz="1400" dirty="0"/>
              <a:t> has shown that:</a:t>
            </a:r>
          </a:p>
          <a:p>
            <a:pPr>
              <a:lnSpc>
                <a:spcPct val="90000"/>
              </a:lnSpc>
              <a:buFont typeface="Arial" panose="020B0604020202020204" pitchFamily="34" charset="0"/>
              <a:buChar char="•"/>
            </a:pPr>
            <a:r>
              <a:rPr lang="en-AU" sz="1400" dirty="0"/>
              <a:t>Across 107 developing countries and 5.9 billion people, 1.3 billion people—22 percent—live in multidimensional poverty.</a:t>
            </a:r>
          </a:p>
          <a:p>
            <a:pPr>
              <a:lnSpc>
                <a:spcPct val="90000"/>
              </a:lnSpc>
              <a:buFont typeface="Arial" panose="020B0604020202020204" pitchFamily="34" charset="0"/>
              <a:buChar char="•"/>
            </a:pPr>
            <a:r>
              <a:rPr lang="en-AU" sz="1400" dirty="0"/>
              <a:t>Children show higher rates of multidimensional poverty: half of multidimensionally poor people (644 million) are children under the age of 18. One in three children is poor compared with one in six adults.</a:t>
            </a:r>
          </a:p>
          <a:p>
            <a:pPr>
              <a:lnSpc>
                <a:spcPct val="90000"/>
              </a:lnSpc>
              <a:buFont typeface="Arial" panose="020B0604020202020204" pitchFamily="34" charset="0"/>
              <a:buChar char="•"/>
            </a:pPr>
            <a:r>
              <a:rPr lang="en-AU" sz="1400" dirty="0"/>
              <a:t>About 84 percent of multidimensionally poor people live in Sub-Saharan Africa (558 million) and South Asia (530 million). Two-thirds of multidimensionally poor people live in middle-income countries.</a:t>
            </a:r>
          </a:p>
          <a:p>
            <a:pPr>
              <a:lnSpc>
                <a:spcPct val="90000"/>
              </a:lnSpc>
              <a:buFont typeface="Arial" panose="020B0604020202020204" pitchFamily="34" charset="0"/>
              <a:buChar char="•"/>
            </a:pPr>
            <a:r>
              <a:rPr lang="en-AU" sz="1400" dirty="0"/>
              <a:t>71 percent of the 5.9 billion people covered experience at least one deprivation; however, the average number of deprivations they experience is five.</a:t>
            </a:r>
          </a:p>
          <a:p>
            <a:pPr>
              <a:lnSpc>
                <a:spcPct val="90000"/>
              </a:lnSpc>
              <a:buFont typeface="Arial" panose="020B0604020202020204" pitchFamily="34" charset="0"/>
              <a:buChar char="•"/>
            </a:pPr>
            <a:r>
              <a:rPr lang="en-AU" sz="1400" dirty="0"/>
              <a:t>107 million multidimensionally poor people are age 60 or older—a particularly importantly figure during the </a:t>
            </a:r>
            <a:r>
              <a:rPr lang="en-AU" sz="1400" dirty="0" err="1"/>
              <a:t>COVID</a:t>
            </a:r>
            <a:r>
              <a:rPr lang="en-AU" sz="1400" dirty="0"/>
              <a:t>-19 pandemic.</a:t>
            </a:r>
          </a:p>
          <a:p>
            <a:pPr>
              <a:lnSpc>
                <a:spcPct val="90000"/>
              </a:lnSpc>
              <a:buFont typeface="Arial" panose="020B0604020202020204" pitchFamily="34" charset="0"/>
              <a:buChar char="•"/>
            </a:pPr>
            <a:r>
              <a:rPr lang="en-AU" sz="1400" dirty="0"/>
              <a:t>Before the pandemic 47 countries were on track to halve poverty between 2015 and 2030, if observed trends continued. But 18 countries, including some of the poorest, were off track.</a:t>
            </a:r>
          </a:p>
          <a:p>
            <a:pPr>
              <a:lnSpc>
                <a:spcPct val="90000"/>
              </a:lnSpc>
              <a:buFont typeface="Arial" panose="020B0604020202020204" pitchFamily="34" charset="0"/>
              <a:buChar char="•"/>
            </a:pPr>
            <a:r>
              <a:rPr lang="en-AU" sz="1400" dirty="0"/>
              <a:t>See </a:t>
            </a:r>
            <a:r>
              <a:rPr lang="en-AU" sz="1400" dirty="0" err="1"/>
              <a:t>OPHI</a:t>
            </a:r>
            <a:r>
              <a:rPr lang="en-AU" sz="1400" dirty="0"/>
              <a:t> &amp; UNDP (2020) </a:t>
            </a:r>
            <a:r>
              <a:rPr lang="en-AU" sz="1400" i="1" dirty="0"/>
              <a:t>Charting pathways out of multidimensional poverty: Achieving the SDGs, </a:t>
            </a:r>
            <a:r>
              <a:rPr lang="en-AU" sz="1400" dirty="0"/>
              <a:t>United Nations Development Programme and Oxford Poverty and Human Development Initiative. https://</a:t>
            </a:r>
            <a:r>
              <a:rPr lang="en-AU" sz="1400" dirty="0" err="1"/>
              <a:t>ophi.org.uk</a:t>
            </a:r>
            <a:r>
              <a:rPr lang="en-AU" sz="1400" dirty="0"/>
              <a:t>/global-</a:t>
            </a:r>
            <a:r>
              <a:rPr lang="en-AU" sz="1400" dirty="0" err="1"/>
              <a:t>mpi</a:t>
            </a:r>
            <a:r>
              <a:rPr lang="en-AU" sz="1400" dirty="0"/>
              <a:t>-2020/</a:t>
            </a:r>
            <a:endParaRPr lang="en-AU" sz="1400" i="1" dirty="0"/>
          </a:p>
          <a:p>
            <a:pPr>
              <a:lnSpc>
                <a:spcPct val="90000"/>
              </a:lnSpc>
            </a:pPr>
            <a:endParaRPr lang="en-AU" sz="1100" dirty="0"/>
          </a:p>
        </p:txBody>
      </p:sp>
    </p:spTree>
    <p:extLst>
      <p:ext uri="{BB962C8B-B14F-4D97-AF65-F5344CB8AC3E}">
        <p14:creationId xmlns:p14="http://schemas.microsoft.com/office/powerpoint/2010/main" val="4114923212"/>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 summary</a:t>
            </a:r>
          </a:p>
        </p:txBody>
      </p:sp>
      <p:sp>
        <p:nvSpPr>
          <p:cNvPr id="3" name="Content Placeholder 2"/>
          <p:cNvSpPr>
            <a:spLocks noGrp="1"/>
          </p:cNvSpPr>
          <p:nvPr>
            <p:ph idx="1"/>
          </p:nvPr>
        </p:nvSpPr>
        <p:spPr>
          <a:xfrm>
            <a:off x="1103312" y="1340428"/>
            <a:ext cx="8946541" cy="4907972"/>
          </a:xfrm>
        </p:spPr>
        <p:txBody>
          <a:bodyPr>
            <a:normAutofit/>
          </a:bodyPr>
          <a:lstStyle/>
          <a:p>
            <a:pPr>
              <a:buFont typeface="Arial" panose="020B0604020202020204" pitchFamily="34" charset="0"/>
              <a:buChar char="•"/>
            </a:pPr>
            <a:r>
              <a:rPr lang="en-AU" dirty="0"/>
              <a:t>The current global context is complex and characterised  by persistent issues of inequality and poverty, in which the global economic system and global institutions play a key role</a:t>
            </a:r>
          </a:p>
          <a:p>
            <a:pPr>
              <a:buFont typeface="Arial" panose="020B0604020202020204" pitchFamily="34" charset="0"/>
              <a:buChar char="•"/>
            </a:pPr>
            <a:r>
              <a:rPr lang="en-AU" dirty="0"/>
              <a:t>Whilst some data indicates positive trends, we need to be critical in how we interpret such data and consider trends both within and between countries </a:t>
            </a:r>
          </a:p>
          <a:p>
            <a:pPr>
              <a:buFont typeface="Arial" panose="020B0604020202020204" pitchFamily="34" charset="0"/>
              <a:buChar char="•"/>
            </a:pPr>
            <a:r>
              <a:rPr lang="en-AU" dirty="0"/>
              <a:t>The full impact of </a:t>
            </a:r>
            <a:r>
              <a:rPr lang="en-AU" dirty="0" err="1"/>
              <a:t>COVID</a:t>
            </a:r>
            <a:r>
              <a:rPr lang="en-AU" dirty="0"/>
              <a:t> 19 on global poverty remains to be seen but trends indicate it will undermine progress made</a:t>
            </a:r>
          </a:p>
          <a:p>
            <a:pPr>
              <a:buFont typeface="Arial" panose="020B0604020202020204" pitchFamily="34" charset="0"/>
              <a:buChar char="•"/>
            </a:pPr>
            <a:r>
              <a:rPr lang="en-AU" dirty="0"/>
              <a:t>Contemporary efforts to measuring global poverty more broadly than income are reflected in the development of the </a:t>
            </a:r>
            <a:r>
              <a:rPr lang="en-AU" dirty="0" err="1"/>
              <a:t>HDI</a:t>
            </a:r>
            <a:r>
              <a:rPr lang="en-AU" dirty="0"/>
              <a:t> and </a:t>
            </a:r>
            <a:r>
              <a:rPr lang="en-AU" dirty="0" err="1"/>
              <a:t>MPI</a:t>
            </a:r>
            <a:r>
              <a:rPr lang="en-AU" dirty="0"/>
              <a:t> </a:t>
            </a:r>
          </a:p>
        </p:txBody>
      </p:sp>
    </p:spTree>
    <p:extLst>
      <p:ext uri="{BB962C8B-B14F-4D97-AF65-F5344CB8AC3E}">
        <p14:creationId xmlns:p14="http://schemas.microsoft.com/office/powerpoint/2010/main" val="1760777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p:cNvSpPr>
            <a:spLocks noGrp="1"/>
          </p:cNvSpPr>
          <p:nvPr>
            <p:ph type="title"/>
          </p:nvPr>
        </p:nvSpPr>
        <p:spPr>
          <a:xfrm>
            <a:off x="1103312" y="452718"/>
            <a:ext cx="8947522" cy="1400530"/>
          </a:xfrm>
        </p:spPr>
        <p:txBody>
          <a:bodyPr vert="horz" lIns="91440" tIns="45720" rIns="91440" bIns="45720" rtlCol="0" anchor="ctr">
            <a:normAutofit/>
          </a:bodyPr>
          <a:lstStyle/>
          <a:p>
            <a:r>
              <a:rPr lang="en-US" b="0" i="0" kern="1200">
                <a:solidFill>
                  <a:srgbClr val="FFFFFF"/>
                </a:solidFill>
                <a:latin typeface="+mj-lt"/>
                <a:ea typeface="+mj-ea"/>
                <a:cs typeface="+mj-cs"/>
              </a:rPr>
              <a:t>Lecture overview – Global poverty and inequality</a:t>
            </a:r>
          </a:p>
        </p:txBody>
      </p:sp>
      <p:sp>
        <p:nvSpPr>
          <p:cNvPr id="3" name="Text Placeholder 2"/>
          <p:cNvSpPr>
            <a:spLocks noGrp="1"/>
          </p:cNvSpPr>
          <p:nvPr>
            <p:ph type="body" idx="1"/>
          </p:nvPr>
        </p:nvSpPr>
        <p:spPr>
          <a:xfrm>
            <a:off x="1103312" y="2763520"/>
            <a:ext cx="8946541" cy="3484879"/>
          </a:xfrm>
        </p:spPr>
        <p:txBody>
          <a:bodyPr vert="horz" lIns="91440" tIns="45720" rIns="91440" bIns="45720" rtlCol="0">
            <a:normAutofit/>
          </a:bodyPr>
          <a:lstStyle/>
          <a:p>
            <a:pPr>
              <a:lnSpc>
                <a:spcPct val="90000"/>
              </a:lnSpc>
            </a:pPr>
            <a:r>
              <a:rPr lang="en-US" dirty="0"/>
              <a:t>The current context of global poverty and inequality:</a:t>
            </a:r>
          </a:p>
          <a:p>
            <a:pPr lvl="2">
              <a:lnSpc>
                <a:spcPct val="90000"/>
              </a:lnSpc>
              <a:buClr>
                <a:schemeClr val="tx1"/>
              </a:buClr>
              <a:buFont typeface="Arial" panose="020B0604020202020204" pitchFamily="34" charset="0"/>
              <a:buChar char="•"/>
            </a:pPr>
            <a:r>
              <a:rPr lang="en-US" dirty="0"/>
              <a:t>Serr (2017) – current context and impacts on ‘rich’ and ‘developing’ countries </a:t>
            </a:r>
          </a:p>
          <a:p>
            <a:pPr lvl="2">
              <a:lnSpc>
                <a:spcPct val="90000"/>
              </a:lnSpc>
              <a:buClr>
                <a:schemeClr val="tx1"/>
              </a:buClr>
              <a:buFont typeface="Arial" panose="020B0604020202020204" pitchFamily="34" charset="0"/>
              <a:buChar char="•"/>
            </a:pPr>
            <a:r>
              <a:rPr lang="en-US" dirty="0"/>
              <a:t>Global inequality and poverty – current data and trends</a:t>
            </a:r>
          </a:p>
          <a:p>
            <a:pPr lvl="2">
              <a:lnSpc>
                <a:spcPct val="90000"/>
              </a:lnSpc>
              <a:buClr>
                <a:schemeClr val="tx1"/>
              </a:buClr>
              <a:buFont typeface="Arial" panose="020B0604020202020204" pitchFamily="34" charset="0"/>
              <a:buChar char="•"/>
            </a:pPr>
            <a:r>
              <a:rPr lang="en-US" dirty="0"/>
              <a:t>Measuring Multidimensional Poverty</a:t>
            </a:r>
          </a:p>
          <a:p>
            <a:pPr marL="0" lvl="2" indent="0">
              <a:lnSpc>
                <a:spcPct val="90000"/>
              </a:lnSpc>
            </a:pPr>
            <a:endParaRPr lang="en-US" dirty="0">
              <a:highlight>
                <a:srgbClr val="FFFF00"/>
              </a:highlight>
            </a:endParaRPr>
          </a:p>
        </p:txBody>
      </p:sp>
    </p:spTree>
    <p:extLst>
      <p:ext uri="{BB962C8B-B14F-4D97-AF65-F5344CB8AC3E}">
        <p14:creationId xmlns:p14="http://schemas.microsoft.com/office/powerpoint/2010/main" val="3429664420"/>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904" y="153505"/>
            <a:ext cx="10944191" cy="836960"/>
          </a:xfrm>
        </p:spPr>
        <p:txBody>
          <a:bodyPr/>
          <a:lstStyle/>
          <a:p>
            <a:r>
              <a:rPr lang="en-AU" dirty="0"/>
              <a:t>References</a:t>
            </a:r>
          </a:p>
        </p:txBody>
      </p:sp>
      <p:sp>
        <p:nvSpPr>
          <p:cNvPr id="5" name="Text Placeholder 4"/>
          <p:cNvSpPr>
            <a:spLocks noGrp="1"/>
          </p:cNvSpPr>
          <p:nvPr>
            <p:ph type="body" idx="1"/>
          </p:nvPr>
        </p:nvSpPr>
        <p:spPr>
          <a:xfrm>
            <a:off x="623904" y="893617"/>
            <a:ext cx="10944191" cy="5964383"/>
          </a:xfrm>
        </p:spPr>
        <p:txBody>
          <a:bodyPr>
            <a:normAutofit fontScale="92500" lnSpcReduction="10000"/>
          </a:bodyPr>
          <a:lstStyle/>
          <a:p>
            <a:r>
              <a:rPr lang="en-AU" sz="1400" dirty="0" err="1"/>
              <a:t>Anand</a:t>
            </a:r>
            <a:r>
              <a:rPr lang="en-AU" sz="1400" dirty="0"/>
              <a:t>, S., Segal, P., &amp; Stiglitz, J. (Eds.). (2010). </a:t>
            </a:r>
            <a:r>
              <a:rPr lang="en-AU" sz="1400" i="1" dirty="0"/>
              <a:t>Debates on the measurement of global poverty. </a:t>
            </a:r>
            <a:r>
              <a:rPr lang="en-AU" sz="1400" dirty="0"/>
              <a:t>Oxford: Oxford University Press. DOI: 10.1093/</a:t>
            </a:r>
            <a:r>
              <a:rPr lang="en-AU" sz="1400" dirty="0" err="1"/>
              <a:t>acprof:oso</a:t>
            </a:r>
            <a:r>
              <a:rPr lang="en-AU" sz="1400" dirty="0"/>
              <a:t>/9780199558032.001.0001</a:t>
            </a:r>
          </a:p>
          <a:p>
            <a:r>
              <a:rPr lang="en-AU" sz="1400" dirty="0"/>
              <a:t>Anand, S. &amp; Sen, A. (1997). "Concepts of Human Development and Poverty: A multidimensional Perspective" </a:t>
            </a:r>
            <a:r>
              <a:rPr lang="en-AU" sz="1400" i="1" dirty="0"/>
              <a:t>Human Development Papers</a:t>
            </a:r>
            <a:r>
              <a:rPr lang="en-AU" sz="1400" dirty="0"/>
              <a:t> Human Development Report Office New York pp. 1-19</a:t>
            </a:r>
          </a:p>
          <a:p>
            <a:r>
              <a:rPr lang="en-AU" sz="1400" dirty="0"/>
              <a:t>Centre for Economic and Social Rights (2009). </a:t>
            </a:r>
            <a:r>
              <a:rPr lang="en-AU" sz="1400" i="1" dirty="0"/>
              <a:t>Human rights and poverty: Is poverty a violation of human rights? </a:t>
            </a:r>
            <a:r>
              <a:rPr lang="en-AU" sz="1400" dirty="0"/>
              <a:t>Retrieved from </a:t>
            </a:r>
            <a:r>
              <a:rPr lang="en-AU" sz="1400" dirty="0">
                <a:hlinkClick r:id="rId2"/>
              </a:rPr>
              <a:t>http://www.cesr.org/downloads/CESR%20Briefing%20-%20Human%20Rights%20and%20Poverty%20-%</a:t>
            </a:r>
            <a:r>
              <a:rPr lang="en-AU" sz="1400" dirty="0" err="1">
                <a:hlinkClick r:id="rId2"/>
              </a:rPr>
              <a:t>20Draft%20December%202009.pdf</a:t>
            </a:r>
            <a:endParaRPr lang="en-AU" sz="1400" dirty="0"/>
          </a:p>
          <a:p>
            <a:r>
              <a:rPr lang="en-AU" sz="1400" dirty="0"/>
              <a:t>Credit Suisse, (2019) </a:t>
            </a:r>
            <a:r>
              <a:rPr lang="en-AU" sz="1400" i="1" dirty="0"/>
              <a:t>Global Wealth Report. </a:t>
            </a:r>
            <a:r>
              <a:rPr lang="en-AU" sz="1400" dirty="0"/>
              <a:t>Credit Suisse Research Institute.</a:t>
            </a:r>
          </a:p>
          <a:p>
            <a:r>
              <a:rPr lang="en-AU" sz="1400"/>
              <a:t>OPHI</a:t>
            </a:r>
            <a:r>
              <a:rPr lang="en-AU" sz="1400" dirty="0"/>
              <a:t> &amp; UNDP (2020) </a:t>
            </a:r>
            <a:r>
              <a:rPr lang="en-AU" sz="1400" i="1" dirty="0"/>
              <a:t>Charting pathways out of multidimensional poverty: Achieving the SDGs, </a:t>
            </a:r>
            <a:r>
              <a:rPr lang="en-AU" sz="1400" dirty="0"/>
              <a:t>United Nations Development Programme and Oxford Poverty and Human Development Initiative. https://</a:t>
            </a:r>
            <a:r>
              <a:rPr lang="en-AU" sz="1400" dirty="0" err="1"/>
              <a:t>ophi.org.uk</a:t>
            </a:r>
            <a:r>
              <a:rPr lang="en-AU" sz="1400" dirty="0"/>
              <a:t>/global-</a:t>
            </a:r>
            <a:r>
              <a:rPr lang="en-AU" sz="1400" dirty="0" err="1"/>
              <a:t>mpi</a:t>
            </a:r>
            <a:r>
              <a:rPr lang="en-AU" sz="1400" dirty="0"/>
              <a:t>-2020/</a:t>
            </a:r>
            <a:endParaRPr lang="en-AU" sz="1400" i="1" dirty="0"/>
          </a:p>
          <a:p>
            <a:r>
              <a:rPr lang="en-AU" sz="1400" dirty="0"/>
              <a:t>Serr, K. (2013). </a:t>
            </a:r>
            <a:r>
              <a:rPr lang="en-AU" sz="1400" i="1" dirty="0"/>
              <a:t>Against the odds: Poverty in Addis Ababa</a:t>
            </a:r>
            <a:r>
              <a:rPr lang="en-AU" sz="1400" dirty="0"/>
              <a:t>. North Melbourne: Australian Scholarly Publishing.</a:t>
            </a:r>
          </a:p>
          <a:p>
            <a:r>
              <a:rPr lang="en-AU" sz="1400" dirty="0"/>
              <a:t>Serr, K. (2017). Poverty, wealth and the structures of global capitalism. In K. Serr (Ed.). </a:t>
            </a:r>
            <a:r>
              <a:rPr lang="en-AU" sz="1400" i="1" dirty="0"/>
              <a:t>Thinking about poverty </a:t>
            </a:r>
            <a:r>
              <a:rPr lang="en-AU" sz="1400" dirty="0"/>
              <a:t>(4</a:t>
            </a:r>
            <a:r>
              <a:rPr lang="en-AU" sz="1400" baseline="30000" dirty="0"/>
              <a:t>th</a:t>
            </a:r>
            <a:r>
              <a:rPr lang="en-AU" sz="1400" dirty="0"/>
              <a:t> ed., pp. 11-27). Annandale: Federation Press.  </a:t>
            </a:r>
          </a:p>
          <a:p>
            <a:r>
              <a:rPr lang="en-US" sz="1400" dirty="0"/>
              <a:t>Sumner et al (2020), Estimates of the impact of </a:t>
            </a:r>
            <a:r>
              <a:rPr lang="en-US" sz="1400" dirty="0" err="1"/>
              <a:t>COVID</a:t>
            </a:r>
            <a:r>
              <a:rPr lang="en-US" sz="1400" dirty="0"/>
              <a:t>-19 on global poverty, WIDER Working Paper 2020/43, United Nations University World Institute for Development Economic Research.</a:t>
            </a:r>
            <a:endParaRPr lang="en-AU" sz="1400" dirty="0"/>
          </a:p>
          <a:p>
            <a:r>
              <a:rPr lang="en-AU" sz="1400" dirty="0"/>
              <a:t>United Nations Department of Economic and Social Affairs (2013). </a:t>
            </a:r>
            <a:r>
              <a:rPr lang="en-AU" sz="1400" i="1" dirty="0"/>
              <a:t>Inequality matters: Report on world social situation 2013</a:t>
            </a:r>
            <a:r>
              <a:rPr lang="en-AU" sz="1400" dirty="0"/>
              <a:t>. New York: United Nations. </a:t>
            </a:r>
          </a:p>
          <a:p>
            <a:r>
              <a:rPr lang="en-AU" sz="1400" dirty="0"/>
              <a:t>United Nations Development Program (2019). </a:t>
            </a:r>
            <a:r>
              <a:rPr lang="en-AU" sz="1400" i="1" dirty="0"/>
              <a:t>Human Development Report 2019: Beyond income, beyond averages, beyond today: Inequalities in human development in the 21st century</a:t>
            </a:r>
            <a:r>
              <a:rPr lang="en-AU" sz="1400" dirty="0"/>
              <a:t>. New York.</a:t>
            </a:r>
          </a:p>
          <a:p>
            <a:r>
              <a:rPr lang="en-AU" sz="1400" dirty="0"/>
              <a:t>Sumner et al (2020) Estimates of the impact of </a:t>
            </a:r>
            <a:r>
              <a:rPr lang="en-AU" sz="1400" dirty="0" err="1"/>
              <a:t>COVID</a:t>
            </a:r>
            <a:r>
              <a:rPr lang="en-AU" sz="1400" dirty="0"/>
              <a:t>-19 on global poverty WIDER Working Paper 2020/43, United Nations University World Institute for Development Economic Research. Retrieved from: </a:t>
            </a:r>
            <a:r>
              <a:rPr lang="en-AU" sz="1400" dirty="0">
                <a:hlinkClick r:id="rId3"/>
              </a:rPr>
              <a:t>https://</a:t>
            </a:r>
            <a:r>
              <a:rPr lang="en-AU" sz="1400" dirty="0" err="1">
                <a:hlinkClick r:id="rId3"/>
              </a:rPr>
              <a:t>www.wider.unu.edu</a:t>
            </a:r>
            <a:r>
              <a:rPr lang="en-AU" sz="1400" dirty="0">
                <a:hlinkClick r:id="rId3"/>
              </a:rPr>
              <a:t>/sites/default/files/Publications/Working-paper/PDF/</a:t>
            </a:r>
            <a:r>
              <a:rPr lang="en-AU" sz="1400" dirty="0" err="1">
                <a:hlinkClick r:id="rId3"/>
              </a:rPr>
              <a:t>wp2020-43.pdf</a:t>
            </a:r>
            <a:endParaRPr lang="en-AU" sz="1400" dirty="0"/>
          </a:p>
          <a:p>
            <a:r>
              <a:rPr lang="en-AU" sz="1400" dirty="0"/>
              <a:t>World Bank Group (2020) </a:t>
            </a:r>
            <a:r>
              <a:rPr lang="en-AU" sz="1400" i="1" dirty="0"/>
              <a:t>Reversals of Fortune: Poverty and Shared Prosperity</a:t>
            </a:r>
            <a:r>
              <a:rPr lang="en-AU" sz="1400" dirty="0"/>
              <a:t>, World Bank Group, Washington.</a:t>
            </a:r>
          </a:p>
          <a:p>
            <a:endParaRPr lang="en-AU" dirty="0"/>
          </a:p>
        </p:txBody>
      </p:sp>
    </p:spTree>
    <p:extLst>
      <p:ext uri="{BB962C8B-B14F-4D97-AF65-F5344CB8AC3E}">
        <p14:creationId xmlns:p14="http://schemas.microsoft.com/office/powerpoint/2010/main" val="471870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DDBA86CC-34C3-43C1-B328-62490FE69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41745" y="634482"/>
            <a:ext cx="2963419" cy="5482259"/>
          </a:xfrm>
        </p:spPr>
        <p:txBody>
          <a:bodyPr vert="horz" lIns="91440" tIns="45720" rIns="91440" bIns="45720" rtlCol="0" anchor="t">
            <a:normAutofit/>
          </a:bodyPr>
          <a:lstStyle/>
          <a:p>
            <a:pPr algn="r"/>
            <a:r>
              <a:rPr lang="en-US" b="0" i="0" kern="1200" dirty="0">
                <a:solidFill>
                  <a:schemeClr val="tx1"/>
                </a:solidFill>
                <a:latin typeface="+mj-lt"/>
                <a:ea typeface="+mj-ea"/>
                <a:cs typeface="+mj-cs"/>
              </a:rPr>
              <a:t>The current context of global poverty and inequality</a:t>
            </a:r>
          </a:p>
        </p:txBody>
      </p:sp>
      <p:sp>
        <p:nvSpPr>
          <p:cNvPr id="24" name="Rectangle 23">
            <a:extLst>
              <a:ext uri="{FF2B5EF4-FFF2-40B4-BE49-F238E27FC236}">
                <a16:creationId xmlns:a16="http://schemas.microsoft.com/office/drawing/2014/main" id="{9CF4C9D6-90BC-48A0-91E8-0F0373CA1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Text Placeholder 4"/>
          <p:cNvSpPr>
            <a:spLocks noGrp="1"/>
          </p:cNvSpPr>
          <p:nvPr>
            <p:ph type="body" idx="1"/>
          </p:nvPr>
        </p:nvSpPr>
        <p:spPr>
          <a:xfrm>
            <a:off x="3498980" y="397164"/>
            <a:ext cx="7624632" cy="6216072"/>
          </a:xfrm>
        </p:spPr>
        <p:txBody>
          <a:bodyPr vert="horz" lIns="91440" tIns="45720" rIns="91440" bIns="45720" rtlCol="0">
            <a:normAutofit/>
          </a:bodyPr>
          <a:lstStyle/>
          <a:p>
            <a:pPr>
              <a:lnSpc>
                <a:spcPct val="90000"/>
              </a:lnSpc>
            </a:pPr>
            <a:r>
              <a:rPr lang="en-US" sz="1400" dirty="0"/>
              <a:t>Serr (2017, Ch 1) identifies a range of factors which are significant in understanding the current context of global poverty and inequality, as well as the various impacts on developed and developing countries:</a:t>
            </a:r>
          </a:p>
          <a:p>
            <a:pPr>
              <a:lnSpc>
                <a:spcPct val="90000"/>
              </a:lnSpc>
            </a:pPr>
            <a:r>
              <a:rPr lang="en-US" sz="1400" dirty="0" err="1"/>
              <a:t>Globalisation</a:t>
            </a:r>
            <a:r>
              <a:rPr lang="en-US" sz="1400" dirty="0"/>
              <a:t> – the current global situation is largely attributed to the detrimental aspects of economic </a:t>
            </a:r>
            <a:r>
              <a:rPr lang="en-US" sz="1400" dirty="0" err="1"/>
              <a:t>globalisation</a:t>
            </a:r>
            <a:r>
              <a:rPr lang="en-US" sz="1400" dirty="0"/>
              <a:t>, particularly reflecting the influence of neoliberal ideology and the dominance of rich countries expressed through global institutions such as the World Bank, IMF and GATT/WTO. Essentially, the benefits have been enjoyed by the privileged minority, and the costs by the disadvantaged majority (</a:t>
            </a:r>
            <a:r>
              <a:rPr lang="en-US" sz="1400" dirty="0" err="1"/>
              <a:t>ie</a:t>
            </a:r>
            <a:r>
              <a:rPr lang="en-US" sz="1400" dirty="0"/>
              <a:t> leading to gross inequalities and persistent issues with poverty) </a:t>
            </a:r>
          </a:p>
          <a:p>
            <a:pPr>
              <a:lnSpc>
                <a:spcPct val="90000"/>
              </a:lnSpc>
            </a:pPr>
            <a:r>
              <a:rPr lang="en-US" sz="1400" dirty="0"/>
              <a:t>Global economic crises – Serr argues that capitalism is prone to crisis, as has been demonstrated both historically (</a:t>
            </a:r>
            <a:r>
              <a:rPr lang="en-US" sz="1400" dirty="0" err="1"/>
              <a:t>eg</a:t>
            </a:r>
            <a:r>
              <a:rPr lang="en-US" sz="1400" dirty="0"/>
              <a:t> Great Depression in </a:t>
            </a:r>
            <a:r>
              <a:rPr lang="en-US" sz="1400" dirty="0" err="1"/>
              <a:t>1920’s</a:t>
            </a:r>
            <a:r>
              <a:rPr lang="en-US" sz="1400" dirty="0"/>
              <a:t>, </a:t>
            </a:r>
            <a:r>
              <a:rPr lang="en-US" sz="1400" dirty="0" err="1"/>
              <a:t>1970’s</a:t>
            </a:r>
            <a:r>
              <a:rPr lang="en-US" sz="1400" dirty="0"/>
              <a:t> recessions) and most recently in the global financial crisis (2007-09). Such crises tend to impact most on the poorest and significantly constrain efforts to address poverty and inequality</a:t>
            </a:r>
          </a:p>
          <a:p>
            <a:pPr>
              <a:lnSpc>
                <a:spcPct val="90000"/>
              </a:lnSpc>
            </a:pPr>
            <a:r>
              <a:rPr lang="en-US" sz="1400" dirty="0"/>
              <a:t>Austerity measures in many developed countries – the current post-</a:t>
            </a:r>
            <a:r>
              <a:rPr lang="en-US" sz="1400" dirty="0" err="1"/>
              <a:t>GFC</a:t>
            </a:r>
            <a:r>
              <a:rPr lang="en-US" sz="1400" dirty="0"/>
              <a:t> context is </a:t>
            </a:r>
            <a:r>
              <a:rPr lang="en-US" sz="1400" dirty="0" err="1"/>
              <a:t>characterised</a:t>
            </a:r>
            <a:r>
              <a:rPr lang="en-US" sz="1400" dirty="0"/>
              <a:t> by significant cuts to public spending and reductions in welfare provisions – thus exacerbating problems of poverty and inequality</a:t>
            </a:r>
          </a:p>
          <a:p>
            <a:pPr>
              <a:lnSpc>
                <a:spcPct val="90000"/>
              </a:lnSpc>
            </a:pPr>
            <a:r>
              <a:rPr lang="en-US" sz="1400" dirty="0"/>
              <a:t>System failures in capitalism and neoliberal economic globalization are need of reform because they advantage rich nations and lead to inequalities both within and between countries.  </a:t>
            </a:r>
          </a:p>
          <a:p>
            <a:pPr>
              <a:lnSpc>
                <a:spcPct val="90000"/>
              </a:lnSpc>
            </a:pPr>
            <a:r>
              <a:rPr lang="en-US" sz="1400" dirty="0"/>
              <a:t>Persistent inequality and poverty in developing countries – whilst acknowledging the impacts on richer countries, Serr clearly identifies that it is the poorest nations, regions and populations that are worst hit by neoliberal </a:t>
            </a:r>
            <a:r>
              <a:rPr lang="en-US" sz="1400" dirty="0" err="1"/>
              <a:t>globalisation</a:t>
            </a:r>
            <a:r>
              <a:rPr lang="en-US" sz="1400" dirty="0"/>
              <a:t> and resulting crises – a fact that largely mirrors historical trends</a:t>
            </a:r>
          </a:p>
          <a:p>
            <a:pPr>
              <a:lnSpc>
                <a:spcPct val="90000"/>
              </a:lnSpc>
            </a:pPr>
            <a:endParaRPr lang="en-US" sz="1400" dirty="0"/>
          </a:p>
          <a:p>
            <a:pPr marL="0" indent="0">
              <a:lnSpc>
                <a:spcPct val="90000"/>
              </a:lnSpc>
              <a:buNone/>
            </a:pPr>
            <a:endParaRPr lang="en-US" sz="1100" dirty="0"/>
          </a:p>
        </p:txBody>
      </p:sp>
    </p:spTree>
    <p:extLst>
      <p:ext uri="{BB962C8B-B14F-4D97-AF65-F5344CB8AC3E}">
        <p14:creationId xmlns:p14="http://schemas.microsoft.com/office/powerpoint/2010/main" val="1222161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048" y="815494"/>
            <a:ext cx="2845191" cy="5240073"/>
          </a:xfrm>
        </p:spPr>
        <p:txBody>
          <a:bodyPr vert="horz" lIns="91440" tIns="45720" rIns="91440" bIns="45720" rtlCol="0" anchor="ctr">
            <a:normAutofit/>
          </a:bodyPr>
          <a:lstStyle/>
          <a:p>
            <a:r>
              <a:rPr lang="en-US" sz="4000" dirty="0">
                <a:solidFill>
                  <a:srgbClr val="FFFFFF"/>
                </a:solidFill>
              </a:rPr>
              <a:t>Global inequality and poverty – current data and trends</a:t>
            </a:r>
            <a:endParaRPr lang="en-US" sz="3800" kern="1200" dirty="0">
              <a:solidFill>
                <a:srgbClr val="FFFFFF"/>
              </a:solidFill>
              <a:latin typeface="+mj-lt"/>
              <a:ea typeface="+mj-ea"/>
              <a:cs typeface="+mj-cs"/>
            </a:endParaRPr>
          </a:p>
        </p:txBody>
      </p:sp>
      <p:sp>
        <p:nvSpPr>
          <p:cNvPr id="3" name="Text Placeholder 2"/>
          <p:cNvSpPr>
            <a:spLocks noGrp="1"/>
          </p:cNvSpPr>
          <p:nvPr>
            <p:ph type="body" idx="1"/>
          </p:nvPr>
        </p:nvSpPr>
        <p:spPr>
          <a:xfrm>
            <a:off x="3137239" y="802432"/>
            <a:ext cx="8280061" cy="5962261"/>
          </a:xfrm>
        </p:spPr>
        <p:txBody>
          <a:bodyPr vert="horz" lIns="91440" tIns="45720" rIns="91440" bIns="45720" rtlCol="0" anchor="ctr">
            <a:normAutofit/>
          </a:bodyPr>
          <a:lstStyle/>
          <a:p>
            <a:r>
              <a:rPr lang="en-US" sz="1200" dirty="0"/>
              <a:t>Inequality continues to be a major global problem:</a:t>
            </a:r>
          </a:p>
          <a:p>
            <a:pPr marL="357188"/>
            <a:r>
              <a:rPr lang="en-US" sz="1200" dirty="0"/>
              <a:t>“World leaders, in adopting the Millennium Declaration in 2000, pledged to create a more equitable world. Yet, income inequality has increased in many countries over the last few decades, as the wealthiest individuals have become wealthier while the relative situation of people living in poverty has improved little. Disparities in education, health and other dimensions of human development still remain large despite marked progress in reducing the gaps. Various social groups, especially indigenous peoples, persons with disabilities and rural populations, suffer disproportionately from income poverty and inadequate access to quality services and, generally, disparities between these groups and the rest of the population have increased over time” (United Nations Department of Economic and Social Affairs, 2013 p. 21)</a:t>
            </a:r>
          </a:p>
          <a:p>
            <a:pPr marL="357188"/>
            <a:r>
              <a:rPr lang="en-US" sz="1200" dirty="0"/>
              <a:t>“It is hard to get a clear picture of inequalities in human development and how they are changing. In part because they are as broad and multifaceted as life itself. In part because the measures we rely on, and the data that underpin them, are often inadequate. Yet important patterns repeat again and again. In every country the goalposts are moving. Inequality in human development is high or increasing in the areas expected to become more important in the future. There has been some progress worldwide in fundamental areas, such as escaping from poverty and receiving a basic education, though important gaps remain. Yet at the same time, inequalities are widening higher up the ladder of progress” (UNDP, 2019, p. 352).</a:t>
            </a:r>
          </a:p>
          <a:p>
            <a:pPr marL="357188"/>
            <a:r>
              <a:rPr lang="en-US" sz="1200" dirty="0"/>
              <a:t>Income inequality has increased overall, but the global picture is complex:</a:t>
            </a:r>
          </a:p>
          <a:p>
            <a:r>
              <a:rPr lang="en-US" sz="1200" dirty="0"/>
              <a:t>“Income distribution has become increasingly unequal in the majority of developed countries and some large developing countries in the last twenty years, but trends differ markedly between countries and regions” (United Nations Department of Economic and Social Affairs, 2013 , p. 29).</a:t>
            </a:r>
          </a:p>
          <a:p>
            <a:pPr marL="357188"/>
            <a:r>
              <a:rPr lang="en-US" sz="1200" dirty="0"/>
              <a:t>Government policies relating to income re-distribution (taxation, social welfare </a:t>
            </a:r>
            <a:r>
              <a:rPr lang="en-US" sz="1200" dirty="0" err="1"/>
              <a:t>etc</a:t>
            </a:r>
            <a:r>
              <a:rPr lang="en-US" sz="1200" dirty="0"/>
              <a:t>) are key:</a:t>
            </a:r>
          </a:p>
          <a:p>
            <a:r>
              <a:rPr lang="en-US" sz="1200" dirty="0"/>
              <a:t>“A significant part of the difference observed in disposable income disparities across countries can be explained by the redistributive impact of social transfers and taxes” (United Nations Department of Economic and Social Affairs, 2013 , </a:t>
            </a:r>
            <a:r>
              <a:rPr lang="en-US" sz="1200" dirty="0" err="1"/>
              <a:t>p.37</a:t>
            </a:r>
            <a:r>
              <a:rPr lang="en-US" sz="1200" dirty="0"/>
              <a:t>).</a:t>
            </a:r>
          </a:p>
          <a:p>
            <a:endParaRPr lang="en-US" sz="1200" dirty="0"/>
          </a:p>
        </p:txBody>
      </p:sp>
    </p:spTree>
    <p:extLst>
      <p:ext uri="{BB962C8B-B14F-4D97-AF65-F5344CB8AC3E}">
        <p14:creationId xmlns:p14="http://schemas.microsoft.com/office/powerpoint/2010/main" val="3877948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24256" y="491260"/>
            <a:ext cx="6594189" cy="1625210"/>
          </a:xfrm>
        </p:spPr>
        <p:txBody>
          <a:bodyPr vert="horz" lIns="91440" tIns="45720" rIns="91440" bIns="45720" rtlCol="0" anchor="ctr">
            <a:normAutofit/>
          </a:bodyPr>
          <a:lstStyle/>
          <a:p>
            <a:pPr>
              <a:defRPr/>
            </a:pPr>
            <a:r>
              <a:rPr lang="en-US" altLang="en-US">
                <a:solidFill>
                  <a:srgbClr val="FFFFFF"/>
                </a:solidFill>
              </a:rPr>
              <a:t>Global wealth inequality…</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659" r="2225" b="-1"/>
          <a:stretch/>
        </p:blipFill>
        <p:spPr>
          <a:xfrm>
            <a:off x="327547" y="2454903"/>
            <a:ext cx="7058306" cy="4080254"/>
          </a:xfrm>
          <a:prstGeom prst="rect">
            <a:avLst/>
          </a:prstGeom>
        </p:spPr>
      </p:pic>
      <p:sp>
        <p:nvSpPr>
          <p:cNvPr id="3" name="Content Placeholder 2"/>
          <p:cNvSpPr>
            <a:spLocks noGrp="1"/>
          </p:cNvSpPr>
          <p:nvPr>
            <p:ph type="body" idx="4294967295"/>
          </p:nvPr>
        </p:nvSpPr>
        <p:spPr>
          <a:xfrm>
            <a:off x="8019988" y="1922107"/>
            <a:ext cx="3424739" cy="4245428"/>
          </a:xfrm>
        </p:spPr>
        <p:txBody>
          <a:bodyPr vert="horz" lIns="91440" tIns="45720" rIns="91440" bIns="45720" rtlCol="0" anchor="ctr">
            <a:normAutofit fontScale="77500" lnSpcReduction="20000"/>
          </a:bodyPr>
          <a:lstStyle/>
          <a:p>
            <a:pPr marL="285750">
              <a:defRPr/>
            </a:pPr>
            <a:r>
              <a:rPr lang="en-US" sz="1800" dirty="0">
                <a:solidFill>
                  <a:srgbClr val="FFFFFF"/>
                </a:solidFill>
              </a:rPr>
              <a:t>The top 0.7% of global adult population (with net wealth over $1 million each) hold 45.9% of global wealth</a:t>
            </a:r>
          </a:p>
          <a:p>
            <a:pPr marL="285750">
              <a:defRPr/>
            </a:pPr>
            <a:r>
              <a:rPr lang="en-US" sz="1800" dirty="0">
                <a:solidFill>
                  <a:srgbClr val="FFFFFF"/>
                </a:solidFill>
              </a:rPr>
              <a:t>The bottom 70.1% of global adult population (with net wealth under $10 000 each) hold only 2.7% of global wealth</a:t>
            </a:r>
          </a:p>
          <a:p>
            <a:pPr marL="285750">
              <a:defRPr/>
            </a:pPr>
            <a:r>
              <a:rPr lang="en-US" sz="1800" dirty="0">
                <a:solidFill>
                  <a:srgbClr val="FFFFFF"/>
                </a:solidFill>
              </a:rPr>
              <a:t>The top 8.6% of the global adult population combined own a staggering 85.6% of global wealth</a:t>
            </a:r>
          </a:p>
          <a:p>
            <a:pPr marL="285750">
              <a:defRPr/>
            </a:pPr>
            <a:r>
              <a:rPr lang="en-US" sz="1800" dirty="0">
                <a:solidFill>
                  <a:srgbClr val="FFFFFF"/>
                </a:solidFill>
              </a:rPr>
              <a:t>This leaves the bottom 91.4% of the global adult population holding only 14.3% of global wealth.</a:t>
            </a:r>
          </a:p>
          <a:p>
            <a:pPr marL="285750">
              <a:defRPr/>
            </a:pPr>
            <a:r>
              <a:rPr lang="en-US" sz="1800" dirty="0">
                <a:solidFill>
                  <a:srgbClr val="FFFFFF"/>
                </a:solidFill>
              </a:rPr>
              <a:t>This illustrates that global </a:t>
            </a:r>
            <a:r>
              <a:rPr lang="en-US" sz="1800" i="1" dirty="0">
                <a:solidFill>
                  <a:srgbClr val="FFFFFF"/>
                </a:solidFill>
              </a:rPr>
              <a:t>wealth</a:t>
            </a:r>
            <a:r>
              <a:rPr lang="en-US" sz="1800" dirty="0">
                <a:solidFill>
                  <a:srgbClr val="FFFFFF"/>
                </a:solidFill>
              </a:rPr>
              <a:t> inequality is even more severe than global </a:t>
            </a:r>
            <a:r>
              <a:rPr lang="en-US" sz="1800" i="1" dirty="0">
                <a:solidFill>
                  <a:srgbClr val="FFFFFF"/>
                </a:solidFill>
              </a:rPr>
              <a:t>income</a:t>
            </a:r>
            <a:r>
              <a:rPr lang="en-US" sz="1800" dirty="0">
                <a:solidFill>
                  <a:srgbClr val="FFFFFF"/>
                </a:solidFill>
              </a:rPr>
              <a:t> inequality</a:t>
            </a:r>
          </a:p>
          <a:p>
            <a:pPr marL="0" indent="0">
              <a:buNone/>
              <a:defRPr/>
            </a:pPr>
            <a:endParaRPr lang="en-US" sz="800" dirty="0">
              <a:solidFill>
                <a:srgbClr val="FFFFFF"/>
              </a:solidFill>
            </a:endParaRPr>
          </a:p>
          <a:p>
            <a:pPr>
              <a:defRPr/>
            </a:pPr>
            <a:endParaRPr lang="en-US" sz="500" dirty="0">
              <a:solidFill>
                <a:srgbClr val="FFFFFF"/>
              </a:solidFill>
            </a:endParaRPr>
          </a:p>
        </p:txBody>
      </p:sp>
      <p:sp>
        <p:nvSpPr>
          <p:cNvPr id="5" name="TextBox 4"/>
          <p:cNvSpPr txBox="1"/>
          <p:nvPr/>
        </p:nvSpPr>
        <p:spPr>
          <a:xfrm>
            <a:off x="413108" y="6500049"/>
            <a:ext cx="7058306" cy="408025"/>
          </a:xfrm>
          <a:prstGeom prst="rect">
            <a:avLst/>
          </a:prstGeom>
          <a:solidFill>
            <a:srgbClr val="000000">
              <a:alpha val="50000"/>
            </a:srgbClr>
          </a:solidFill>
          <a:ln>
            <a:noFill/>
          </a:ln>
        </p:spPr>
        <p:txBody>
          <a:bodyPr wrap="square" rtlCol="0">
            <a:noAutofit/>
          </a:bodyPr>
          <a:lstStyle/>
          <a:p>
            <a:pPr algn="ctr">
              <a:spcAft>
                <a:spcPts val="600"/>
              </a:spcAft>
            </a:pPr>
            <a:r>
              <a:rPr lang="en-AU" sz="1250" dirty="0">
                <a:solidFill>
                  <a:srgbClr val="FFFFFF"/>
                </a:solidFill>
              </a:rPr>
              <a:t>Source: </a:t>
            </a:r>
            <a:r>
              <a:rPr lang="en-AU" sz="1250" dirty="0" err="1">
                <a:solidFill>
                  <a:srgbClr val="FFFFFF"/>
                </a:solidFill>
              </a:rPr>
              <a:t>Inequality.org</a:t>
            </a:r>
            <a:r>
              <a:rPr lang="en-AU" sz="1250" dirty="0">
                <a:solidFill>
                  <a:srgbClr val="FFFFFF"/>
                </a:solidFill>
              </a:rPr>
              <a:t> using data from Credit Suisse Global Wealth Report, 2017</a:t>
            </a:r>
          </a:p>
        </p:txBody>
      </p:sp>
    </p:spTree>
    <p:extLst>
      <p:ext uri="{BB962C8B-B14F-4D97-AF65-F5344CB8AC3E}">
        <p14:creationId xmlns:p14="http://schemas.microsoft.com/office/powerpoint/2010/main" val="3794873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E59F6-7907-495C-8B43-990929694071}"/>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altLang="en-US">
                <a:solidFill>
                  <a:srgbClr val="FFFFFF"/>
                </a:solidFill>
              </a:rPr>
              <a:t>Global wealth inequality…</a:t>
            </a:r>
            <a:endParaRPr lang="en-US">
              <a:solidFill>
                <a:srgbClr val="FFFFFF"/>
              </a:solidFill>
            </a:endParaRPr>
          </a:p>
        </p:txBody>
      </p:sp>
      <p:pic>
        <p:nvPicPr>
          <p:cNvPr id="4" name="Picture 3">
            <a:extLst>
              <a:ext uri="{FF2B5EF4-FFF2-40B4-BE49-F238E27FC236}">
                <a16:creationId xmlns:a16="http://schemas.microsoft.com/office/drawing/2014/main" id="{103599FA-6FFC-4E0C-BB25-1A801EF3753C}"/>
              </a:ext>
            </a:extLst>
          </p:cNvPr>
          <p:cNvPicPr>
            <a:picLocks noChangeAspect="1"/>
          </p:cNvPicPr>
          <p:nvPr/>
        </p:nvPicPr>
        <p:blipFill rotWithShape="1">
          <a:blip r:embed="rId2">
            <a:extLst>
              <a:ext uri="{28A0092B-C50C-407E-A947-70E740481C1C}">
                <a14:useLocalDpi xmlns:a14="http://schemas.microsoft.com/office/drawing/2010/main" val="0"/>
              </a:ext>
            </a:extLst>
          </a:blip>
          <a:srcRect t="19711" r="1" b="1"/>
          <a:stretch/>
        </p:blipFill>
        <p:spPr>
          <a:xfrm>
            <a:off x="156424" y="2116470"/>
            <a:ext cx="7058306" cy="4080254"/>
          </a:xfrm>
          <a:prstGeom prst="rect">
            <a:avLst/>
          </a:prstGeom>
        </p:spPr>
      </p:pic>
      <p:sp>
        <p:nvSpPr>
          <p:cNvPr id="5" name="TextBox 4">
            <a:extLst>
              <a:ext uri="{FF2B5EF4-FFF2-40B4-BE49-F238E27FC236}">
                <a16:creationId xmlns:a16="http://schemas.microsoft.com/office/drawing/2014/main" id="{57BD7680-11B1-40C6-B2EC-7BF934F96A86}"/>
              </a:ext>
            </a:extLst>
          </p:cNvPr>
          <p:cNvSpPr txBox="1"/>
          <p:nvPr/>
        </p:nvSpPr>
        <p:spPr>
          <a:xfrm>
            <a:off x="8029319" y="1212979"/>
            <a:ext cx="3424739" cy="4557107"/>
          </a:xfrm>
          <a:prstGeom prst="rect">
            <a:avLst/>
          </a:prstGeom>
        </p:spPr>
        <p:txBody>
          <a:bodyPr vert="horz" lIns="91440" tIns="45720" rIns="91440" bIns="45720" rtlCol="0" anchor="ctr">
            <a:normAutofit fontScale="92500" lnSpcReduction="20000"/>
          </a:bodyPr>
          <a:lstStyle/>
          <a:p>
            <a:pPr indent="-228600">
              <a:lnSpc>
                <a:spcPct val="90000"/>
              </a:lnSpc>
              <a:spcAft>
                <a:spcPts val="600"/>
              </a:spcAft>
              <a:buFont typeface="Arial" panose="020B0604020202020204" pitchFamily="34" charset="0"/>
              <a:buChar char="•"/>
            </a:pPr>
            <a:r>
              <a:rPr lang="en-US" sz="2000" dirty="0">
                <a:solidFill>
                  <a:srgbClr val="FFFFFF"/>
                </a:solidFill>
              </a:rPr>
              <a:t>Wealth inequality has been increasing since 1980, despite the 2008 global financial crisis</a:t>
            </a:r>
          </a:p>
          <a:p>
            <a:pPr indent="-228600">
              <a:lnSpc>
                <a:spcPct val="90000"/>
              </a:lnSpc>
              <a:spcAft>
                <a:spcPts val="600"/>
              </a:spcAft>
              <a:buFont typeface="Arial" panose="020B0604020202020204" pitchFamily="34" charset="0"/>
              <a:buChar char="•"/>
            </a:pPr>
            <a:endParaRPr lang="en-US" sz="2000" dirty="0">
              <a:solidFill>
                <a:srgbClr val="FFFFFF"/>
              </a:solidFill>
            </a:endParaRPr>
          </a:p>
          <a:p>
            <a:pPr indent="-228600">
              <a:lnSpc>
                <a:spcPct val="90000"/>
              </a:lnSpc>
              <a:spcAft>
                <a:spcPts val="600"/>
              </a:spcAft>
              <a:buFont typeface="Arial" panose="020B0604020202020204" pitchFamily="34" charset="0"/>
              <a:buChar char="•"/>
            </a:pPr>
            <a:r>
              <a:rPr lang="en-US" sz="2000" dirty="0">
                <a:solidFill>
                  <a:srgbClr val="FFFFFF"/>
                </a:solidFill>
              </a:rPr>
              <a:t>“Wealth is substantially more concentrated than income: In 2017 the global top 10 percent (the richest 10 percent in the United States, Europe and China) owned more than 70 percent of the total wealth, and the top 1 percent owned 33 percent, while the bottom 50 percent owned less than 2 percent”  (UNDP, 2019, p. 131)</a:t>
            </a:r>
            <a:endParaRPr lang="en-US" sz="2000" i="1" dirty="0">
              <a:solidFill>
                <a:srgbClr val="FFFFFF"/>
              </a:solidFill>
            </a:endParaRPr>
          </a:p>
        </p:txBody>
      </p:sp>
      <p:sp>
        <p:nvSpPr>
          <p:cNvPr id="6" name="TextBox 5">
            <a:extLst>
              <a:ext uri="{FF2B5EF4-FFF2-40B4-BE49-F238E27FC236}">
                <a16:creationId xmlns:a16="http://schemas.microsoft.com/office/drawing/2014/main" id="{B2A29D44-5503-4992-9D03-9AE57D6C49AE}"/>
              </a:ext>
            </a:extLst>
          </p:cNvPr>
          <p:cNvSpPr txBox="1"/>
          <p:nvPr/>
        </p:nvSpPr>
        <p:spPr>
          <a:xfrm>
            <a:off x="292197" y="6332253"/>
            <a:ext cx="7058306" cy="408025"/>
          </a:xfrm>
          <a:prstGeom prst="rect">
            <a:avLst/>
          </a:prstGeom>
          <a:solidFill>
            <a:srgbClr val="000000">
              <a:alpha val="50000"/>
            </a:srgbClr>
          </a:solidFill>
          <a:ln>
            <a:noFill/>
          </a:ln>
        </p:spPr>
        <p:txBody>
          <a:bodyPr wrap="square" rtlCol="0">
            <a:noAutofit/>
          </a:bodyPr>
          <a:lstStyle/>
          <a:p>
            <a:pPr algn="ctr">
              <a:spcAft>
                <a:spcPts val="600"/>
              </a:spcAft>
            </a:pPr>
            <a:r>
              <a:rPr lang="en-AU" sz="1300" dirty="0">
                <a:solidFill>
                  <a:srgbClr val="FFFFFF"/>
                </a:solidFill>
              </a:rPr>
              <a:t>Source: UNDP, 2019.</a:t>
            </a:r>
          </a:p>
        </p:txBody>
      </p:sp>
    </p:spTree>
    <p:extLst>
      <p:ext uri="{BB962C8B-B14F-4D97-AF65-F5344CB8AC3E}">
        <p14:creationId xmlns:p14="http://schemas.microsoft.com/office/powerpoint/2010/main" val="4152013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61515115-95FB-41E0-86F3-8744438C0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648930" y="629266"/>
            <a:ext cx="5616217" cy="1622321"/>
          </a:xfrm>
        </p:spPr>
        <p:txBody>
          <a:bodyPr vert="horz" lIns="91440" tIns="45720" rIns="91440" bIns="45720" rtlCol="0" anchor="t">
            <a:normAutofit/>
          </a:bodyPr>
          <a:lstStyle/>
          <a:p>
            <a:r>
              <a:rPr lang="en-US" b="0" i="0" kern="1200">
                <a:solidFill>
                  <a:srgbClr val="EBEBEB"/>
                </a:solidFill>
                <a:latin typeface="+mj-lt"/>
                <a:ea typeface="+mj-ea"/>
                <a:cs typeface="+mj-cs"/>
              </a:rPr>
              <a:t>Trends in global income inequality</a:t>
            </a:r>
          </a:p>
        </p:txBody>
      </p:sp>
      <p:sp>
        <p:nvSpPr>
          <p:cNvPr id="25" name="Freeform 31">
            <a:extLst>
              <a:ext uri="{FF2B5EF4-FFF2-40B4-BE49-F238E27FC236}">
                <a16:creationId xmlns:a16="http://schemas.microsoft.com/office/drawing/2014/main" id="{8222A33F-BE2D-4D69-92A0-5DF8B17BA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solidFill>
                <a:srgbClr val="FFFFFF"/>
              </a:solidFill>
            </a:endParaRPr>
          </a:p>
        </p:txBody>
      </p:sp>
      <p:sp useBgFill="1">
        <p:nvSpPr>
          <p:cNvPr id="27" name="Freeform: Shape 26">
            <a:extLst>
              <a:ext uri="{FF2B5EF4-FFF2-40B4-BE49-F238E27FC236}">
                <a16:creationId xmlns:a16="http://schemas.microsoft.com/office/drawing/2014/main" id="{CE1C74D0-9609-468A-9597-5D87C8A42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98731" y="664312"/>
            <a:ext cx="6858001" cy="5529377"/>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4" name="Content Placeholder 3"/>
          <p:cNvPicPr>
            <a:picLocks noGrp="1" noChangeAspect="1"/>
          </p:cNvPicPr>
          <p:nvPr>
            <p:ph idx="4294967295"/>
          </p:nvPr>
        </p:nvPicPr>
        <p:blipFill>
          <a:blip r:embed="rId6"/>
          <a:stretch>
            <a:fillRect/>
          </a:stretch>
        </p:blipFill>
        <p:spPr>
          <a:xfrm>
            <a:off x="7563742" y="1385433"/>
            <a:ext cx="3980139" cy="4087131"/>
          </a:xfrm>
          <a:prstGeom prst="rect">
            <a:avLst/>
          </a:prstGeom>
          <a:effectLst/>
        </p:spPr>
      </p:pic>
      <p:sp>
        <p:nvSpPr>
          <p:cNvPr id="29" name="Rectangle 28">
            <a:extLst>
              <a:ext uri="{FF2B5EF4-FFF2-40B4-BE49-F238E27FC236}">
                <a16:creationId xmlns:a16="http://schemas.microsoft.com/office/drawing/2014/main" id="{C137128D-E594-4905-9F76-E385F0831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Text Placeholder 5"/>
          <p:cNvSpPr>
            <a:spLocks noGrp="1"/>
          </p:cNvSpPr>
          <p:nvPr>
            <p:ph type="body" idx="1"/>
          </p:nvPr>
        </p:nvSpPr>
        <p:spPr>
          <a:xfrm>
            <a:off x="648931" y="2438400"/>
            <a:ext cx="5616216" cy="3785419"/>
          </a:xfrm>
        </p:spPr>
        <p:txBody>
          <a:bodyPr vert="horz" lIns="91440" tIns="45720" rIns="91440" bIns="45720" rtlCol="0">
            <a:normAutofit/>
          </a:bodyPr>
          <a:lstStyle/>
          <a:p>
            <a:pPr>
              <a:lnSpc>
                <a:spcPct val="90000"/>
              </a:lnSpc>
            </a:pPr>
            <a:r>
              <a:rPr lang="en-US" sz="1400" dirty="0">
                <a:solidFill>
                  <a:srgbClr val="FFFFFF"/>
                </a:solidFill>
              </a:rPr>
              <a:t>Data on global income inequality are complex, and highlight different and somewhat competing trends</a:t>
            </a:r>
          </a:p>
          <a:p>
            <a:pPr>
              <a:lnSpc>
                <a:spcPct val="90000"/>
              </a:lnSpc>
            </a:pPr>
            <a:r>
              <a:rPr lang="en-US" sz="1400" dirty="0">
                <a:solidFill>
                  <a:srgbClr val="FFFFFF"/>
                </a:solidFill>
              </a:rPr>
              <a:t>Firstly, there appears to have been a decline in overall inequality between countries (yellow bars) based on comparisons of average incomes. Some critics point out that this measure is heavily skewed by significant economic growth in a few countries (</a:t>
            </a:r>
            <a:r>
              <a:rPr lang="en-US" sz="1400" dirty="0" err="1">
                <a:solidFill>
                  <a:srgbClr val="FFFFFF"/>
                </a:solidFill>
              </a:rPr>
              <a:t>eg</a:t>
            </a:r>
            <a:r>
              <a:rPr lang="en-US" sz="1400" dirty="0">
                <a:solidFill>
                  <a:srgbClr val="FFFFFF"/>
                </a:solidFill>
              </a:rPr>
              <a:t> China, India) (Hulme 2019)</a:t>
            </a:r>
          </a:p>
          <a:p>
            <a:pPr>
              <a:lnSpc>
                <a:spcPct val="90000"/>
              </a:lnSpc>
            </a:pPr>
            <a:r>
              <a:rPr lang="en-US" sz="1400" dirty="0">
                <a:solidFill>
                  <a:srgbClr val="FFFFFF"/>
                </a:solidFill>
              </a:rPr>
              <a:t>Over the same period, the data also highlights that income inequality within countries is actually increasing (red bars). Critics suggest this highlights that economic growth in developing countries is benefiting a small proportion of elites, rather than being distributed more equitably within the country</a:t>
            </a:r>
          </a:p>
          <a:p>
            <a:pPr>
              <a:lnSpc>
                <a:spcPct val="90000"/>
              </a:lnSpc>
            </a:pPr>
            <a:r>
              <a:rPr lang="en-US" sz="1400" dirty="0">
                <a:solidFill>
                  <a:srgbClr val="FFFFFF"/>
                </a:solidFill>
              </a:rPr>
              <a:t>Such trends highlight some of the challenges and contradictions in global economic development efforts</a:t>
            </a:r>
          </a:p>
        </p:txBody>
      </p:sp>
      <p:sp>
        <p:nvSpPr>
          <p:cNvPr id="2" name="TextBox 1"/>
          <p:cNvSpPr txBox="1"/>
          <p:nvPr/>
        </p:nvSpPr>
        <p:spPr>
          <a:xfrm>
            <a:off x="7609542" y="5579925"/>
            <a:ext cx="3980139" cy="408713"/>
          </a:xfrm>
          <a:prstGeom prst="rect">
            <a:avLst/>
          </a:prstGeom>
          <a:solidFill>
            <a:srgbClr val="000000">
              <a:alpha val="50000"/>
            </a:srgbClr>
          </a:solidFill>
          <a:ln>
            <a:noFill/>
          </a:ln>
        </p:spPr>
        <p:txBody>
          <a:bodyPr wrap="square" rtlCol="0">
            <a:noAutofit/>
          </a:bodyPr>
          <a:lstStyle/>
          <a:p>
            <a:pPr algn="ctr">
              <a:spcAft>
                <a:spcPts val="600"/>
              </a:spcAft>
            </a:pPr>
            <a:r>
              <a:rPr lang="en-AU" sz="1300">
                <a:solidFill>
                  <a:srgbClr val="FFFFFF"/>
                </a:solidFill>
              </a:rPr>
              <a:t>(Source: World Bank Group, 2016)</a:t>
            </a:r>
          </a:p>
        </p:txBody>
      </p:sp>
    </p:spTree>
    <p:extLst>
      <p:ext uri="{BB962C8B-B14F-4D97-AF65-F5344CB8AC3E}">
        <p14:creationId xmlns:p14="http://schemas.microsoft.com/office/powerpoint/2010/main" val="1740392911"/>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0C7AC7F-8BDA-45A4-A7A6-DFDDE9727F51}"/>
              </a:ext>
            </a:extLst>
          </p:cNvPr>
          <p:cNvSpPr>
            <a:spLocks noGrp="1"/>
          </p:cNvSpPr>
          <p:nvPr>
            <p:ph type="body" idx="1"/>
          </p:nvPr>
        </p:nvSpPr>
        <p:spPr>
          <a:xfrm>
            <a:off x="8050697" y="974035"/>
            <a:ext cx="2469522" cy="4890052"/>
          </a:xfrm>
        </p:spPr>
        <p:txBody>
          <a:bodyPr/>
          <a:lstStyle/>
          <a:p>
            <a:r>
              <a:rPr lang="en-AU" dirty="0"/>
              <a:t>“The long-run decline in the share of public wealth in total wealth, in no way inevitable, is the result of public policy choices (privatizing public assets)”</a:t>
            </a:r>
            <a:endParaRPr lang="en-AU" i="1" dirty="0"/>
          </a:p>
          <a:p>
            <a:pPr marL="0" indent="0">
              <a:buNone/>
            </a:pPr>
            <a:r>
              <a:rPr lang="en-AU" dirty="0"/>
              <a:t>	(UNDP 2019)</a:t>
            </a:r>
          </a:p>
          <a:p>
            <a:endParaRPr lang="en-AU" i="1" dirty="0"/>
          </a:p>
          <a:p>
            <a:endParaRPr lang="en-AU" i="1" dirty="0"/>
          </a:p>
        </p:txBody>
      </p:sp>
      <p:pic>
        <p:nvPicPr>
          <p:cNvPr id="5" name="Picture 4" descr="A close up of a map&#10;&#10;Description automatically generated">
            <a:extLst>
              <a:ext uri="{FF2B5EF4-FFF2-40B4-BE49-F238E27FC236}">
                <a16:creationId xmlns:a16="http://schemas.microsoft.com/office/drawing/2014/main" id="{4AF70375-C35C-49E8-B0A1-997394EDB3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600" y="518706"/>
            <a:ext cx="7561522" cy="5820587"/>
          </a:xfrm>
          <a:prstGeom prst="rect">
            <a:avLst/>
          </a:prstGeom>
        </p:spPr>
      </p:pic>
    </p:spTree>
    <p:extLst>
      <p:ext uri="{BB962C8B-B14F-4D97-AF65-F5344CB8AC3E}">
        <p14:creationId xmlns:p14="http://schemas.microsoft.com/office/powerpoint/2010/main" val="13878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4416" y="151882"/>
            <a:ext cx="10943167" cy="97220"/>
          </a:xfrm>
        </p:spPr>
        <p:txBody>
          <a:bodyPr>
            <a:normAutofit fontScale="90000"/>
          </a:bodyPr>
          <a:lstStyle/>
          <a:p>
            <a:r>
              <a:rPr lang="en-AU" dirty="0"/>
              <a:t>Trends in global poverty</a:t>
            </a:r>
          </a:p>
        </p:txBody>
      </p:sp>
      <p:pic>
        <p:nvPicPr>
          <p:cNvPr id="8" name="Picture 7" descr="Chart, line chart&#10;&#10;Description automatically generated">
            <a:extLst>
              <a:ext uri="{FF2B5EF4-FFF2-40B4-BE49-F238E27FC236}">
                <a16:creationId xmlns:a16="http://schemas.microsoft.com/office/drawing/2014/main" id="{A44B0ACC-9747-4947-8039-D708EB25F0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8571" y="1735494"/>
            <a:ext cx="7265174" cy="4200007"/>
          </a:xfrm>
          <a:prstGeom prst="rect">
            <a:avLst/>
          </a:prstGeom>
        </p:spPr>
      </p:pic>
      <p:sp>
        <p:nvSpPr>
          <p:cNvPr id="9" name="TextBox 8">
            <a:extLst>
              <a:ext uri="{FF2B5EF4-FFF2-40B4-BE49-F238E27FC236}">
                <a16:creationId xmlns:a16="http://schemas.microsoft.com/office/drawing/2014/main" id="{2452F41B-F983-441C-8206-CD23CA55A43C}"/>
              </a:ext>
            </a:extLst>
          </p:cNvPr>
          <p:cNvSpPr txBox="1"/>
          <p:nvPr/>
        </p:nvSpPr>
        <p:spPr>
          <a:xfrm>
            <a:off x="496197" y="981474"/>
            <a:ext cx="3842538" cy="5293757"/>
          </a:xfrm>
          <a:prstGeom prst="rect">
            <a:avLst/>
          </a:prstGeom>
          <a:noFill/>
        </p:spPr>
        <p:txBody>
          <a:bodyPr wrap="square" rtlCol="0">
            <a:spAutoFit/>
          </a:bodyPr>
          <a:lstStyle/>
          <a:p>
            <a:r>
              <a:rPr lang="en-AU" sz="1400" dirty="0"/>
              <a:t>The last year for which global poverty was reported is 2017, and analysis show that poverty reduction was slowing before the </a:t>
            </a:r>
            <a:r>
              <a:rPr lang="en-AU" sz="1400" dirty="0" err="1"/>
              <a:t>COVID</a:t>
            </a:r>
            <a:r>
              <a:rPr lang="en-AU" sz="1400" dirty="0"/>
              <a:t> 19 crisis.</a:t>
            </a:r>
          </a:p>
          <a:p>
            <a:endParaRPr lang="en-AU" sz="1400" dirty="0"/>
          </a:p>
          <a:p>
            <a:r>
              <a:rPr lang="en-AU" sz="1400" dirty="0"/>
              <a:t>“The past 25 years have seen remarkable progress toward ending extreme </a:t>
            </a:r>
          </a:p>
          <a:p>
            <a:r>
              <a:rPr lang="en-AU" sz="1400" dirty="0"/>
              <a:t>poverty. The number of people living below the IPL decreased from 1.9 billion in 1990 to 741  million in 2015. This decreasing trend is confirmed by the data for 2017. Poverty has fallen further, to 689 million (figure 1.1, panel  b)—52  million less than in 2015 and 28 million less  than in 2016 (see annex </a:t>
            </a:r>
            <a:r>
              <a:rPr lang="en-AU" sz="1400" dirty="0" err="1"/>
              <a:t>1A</a:t>
            </a:r>
            <a:r>
              <a:rPr lang="en-AU" sz="1400" dirty="0"/>
              <a:t>, table </a:t>
            </a:r>
            <a:r>
              <a:rPr lang="en-AU" sz="1400" dirty="0" err="1"/>
              <a:t>1A.2</a:t>
            </a:r>
            <a:r>
              <a:rPr lang="en-AU" sz="1400" dirty="0"/>
              <a:t>). Yet the number of people living in extreme poverty remains unacceptably high, and there are several reasons to believe that the target of reducing the share of people living in extreme poverty to below 3 percent by 2030 will not be achieved”.</a:t>
            </a:r>
          </a:p>
          <a:p>
            <a:endParaRPr lang="en-AU" sz="1400" dirty="0"/>
          </a:p>
          <a:p>
            <a:r>
              <a:rPr lang="en-AU" sz="1400" dirty="0"/>
              <a:t>(World Bank, 2020, p. 32)</a:t>
            </a:r>
          </a:p>
          <a:p>
            <a:endParaRPr lang="en-AU" sz="1600" dirty="0"/>
          </a:p>
        </p:txBody>
      </p:sp>
      <p:sp>
        <p:nvSpPr>
          <p:cNvPr id="5" name="TextBox 4">
            <a:extLst>
              <a:ext uri="{FF2B5EF4-FFF2-40B4-BE49-F238E27FC236}">
                <a16:creationId xmlns:a16="http://schemas.microsoft.com/office/drawing/2014/main" id="{07FF174B-FEA8-484A-B589-9CE53DD4EC67}"/>
              </a:ext>
            </a:extLst>
          </p:cNvPr>
          <p:cNvSpPr txBox="1"/>
          <p:nvPr/>
        </p:nvSpPr>
        <p:spPr>
          <a:xfrm>
            <a:off x="5200071" y="6144313"/>
            <a:ext cx="6160655" cy="369332"/>
          </a:xfrm>
          <a:prstGeom prst="rect">
            <a:avLst/>
          </a:prstGeom>
          <a:noFill/>
        </p:spPr>
        <p:txBody>
          <a:bodyPr wrap="square" rtlCol="0">
            <a:spAutoFit/>
          </a:bodyPr>
          <a:lstStyle/>
          <a:p>
            <a:r>
              <a:rPr lang="en-AU" dirty="0"/>
              <a:t>Source: </a:t>
            </a:r>
            <a:r>
              <a:rPr lang="en-AU" dirty="0" err="1"/>
              <a:t>Worldbank</a:t>
            </a:r>
            <a:r>
              <a:rPr lang="en-AU" dirty="0"/>
              <a:t>, 2020</a:t>
            </a:r>
          </a:p>
        </p:txBody>
      </p:sp>
    </p:spTree>
    <p:extLst>
      <p:ext uri="{BB962C8B-B14F-4D97-AF65-F5344CB8AC3E}">
        <p14:creationId xmlns:p14="http://schemas.microsoft.com/office/powerpoint/2010/main" val="27935220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1902</TotalTime>
  <Words>3190</Words>
  <Application>Microsoft Macintosh PowerPoint</Application>
  <PresentationFormat>Widescreen</PresentationFormat>
  <Paragraphs>139</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Century Gothic</vt:lpstr>
      <vt:lpstr>Wingdings 3</vt:lpstr>
      <vt:lpstr>Ion</vt:lpstr>
      <vt:lpstr>PowerPoint Presentation</vt:lpstr>
      <vt:lpstr>Lecture overview – Global poverty and inequality</vt:lpstr>
      <vt:lpstr>The current context of global poverty and inequality</vt:lpstr>
      <vt:lpstr>Global inequality and poverty – current data and trends</vt:lpstr>
      <vt:lpstr>Global wealth inequality…</vt:lpstr>
      <vt:lpstr>Global wealth inequality…</vt:lpstr>
      <vt:lpstr>Trends in global income inequality</vt:lpstr>
      <vt:lpstr>PowerPoint Presentation</vt:lpstr>
      <vt:lpstr>Trends in global poverty</vt:lpstr>
      <vt:lpstr>Global poverty…</vt:lpstr>
      <vt:lpstr>Poverty rates in different regions</vt:lpstr>
      <vt:lpstr>In 2019, progress against extreme poverty continued but was slowing…</vt:lpstr>
      <vt:lpstr>Impact of COVID on global poverty …</vt:lpstr>
      <vt:lpstr>UN Human Development Index (HDI)</vt:lpstr>
      <vt:lpstr>Human development and multidimensional poverty</vt:lpstr>
      <vt:lpstr>PowerPoint Presentation</vt:lpstr>
      <vt:lpstr>PowerPoint Presentation</vt:lpstr>
      <vt:lpstr>Multidimensional poverty Index in 2020</vt:lpstr>
      <vt:lpstr>In summary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Jacqui Theobald</dc:creator>
  <cp:lastModifiedBy>joanamano8866@gmail.com</cp:lastModifiedBy>
  <cp:revision>18</cp:revision>
  <dcterms:created xsi:type="dcterms:W3CDTF">2020-11-05T05:15:30Z</dcterms:created>
  <dcterms:modified xsi:type="dcterms:W3CDTF">2021-06-05T05:57:11Z</dcterms:modified>
</cp:coreProperties>
</file>